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88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15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84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95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2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8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31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80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0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06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EEC8E-FC58-47BE-96C5-B67A03A19927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22BA4-8B04-479D-8FC3-CE4E5523E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7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png"/><Relationship Id="rId17" Type="http://schemas.openxmlformats.org/officeDocument/2006/relationships/image" Target="../media/image52.jpeg"/><Relationship Id="rId2" Type="http://schemas.openxmlformats.org/officeDocument/2006/relationships/image" Target="../media/image37.jpeg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Relationship Id="rId1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신규 </a:t>
            </a:r>
            <a:r>
              <a:rPr lang="ko-KR" altLang="en-US" dirty="0" err="1" smtClean="0"/>
              <a:t>헬퍼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91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62062" y="1740437"/>
            <a:ext cx="3691992" cy="1338777"/>
            <a:chOff x="1262062" y="1740437"/>
            <a:chExt cx="3691992" cy="1338777"/>
          </a:xfrm>
        </p:grpSpPr>
        <p:pic>
          <p:nvPicPr>
            <p:cNvPr id="5126" name="Picture 6" descr="se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8" t="58979" r="67905" b="16123"/>
            <a:stretch/>
          </p:blipFill>
          <p:spPr bwMode="auto">
            <a:xfrm>
              <a:off x="1262062" y="1828801"/>
              <a:ext cx="1323975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seed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3" t="17200" r="26867" b="33000"/>
            <a:stretch/>
          </p:blipFill>
          <p:spPr bwMode="auto">
            <a:xfrm>
              <a:off x="2588821" y="1740437"/>
              <a:ext cx="1188232" cy="133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seed ico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054" y="1821325"/>
              <a:ext cx="1177000" cy="117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4" name="Picture 14" descr="물감 아이콘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5" y="150177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68096" y="-2636838"/>
            <a:ext cx="8874113" cy="2143315"/>
            <a:chOff x="268096" y="-2636838"/>
            <a:chExt cx="8874113" cy="2143315"/>
          </a:xfrm>
        </p:grpSpPr>
        <p:grpSp>
          <p:nvGrpSpPr>
            <p:cNvPr id="7" name="그룹 6"/>
            <p:cNvGrpSpPr/>
            <p:nvPr/>
          </p:nvGrpSpPr>
          <p:grpSpPr>
            <a:xfrm>
              <a:off x="2442709" y="-2593184"/>
              <a:ext cx="4521261" cy="2099660"/>
              <a:chOff x="2442709" y="-2593184"/>
              <a:chExt cx="2155143" cy="1000842"/>
            </a:xfrm>
          </p:grpSpPr>
          <p:pic>
            <p:nvPicPr>
              <p:cNvPr id="5138" name="Picture 18" descr="물감 아이콘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364" b="53412"/>
              <a:stretch/>
            </p:blipFill>
            <p:spPr bwMode="auto">
              <a:xfrm>
                <a:off x="2442709" y="-2593183"/>
                <a:ext cx="769938" cy="998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8" descr="물감 아이콘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48" t="49773" r="27535" b="3639"/>
              <a:stretch/>
            </p:blipFill>
            <p:spPr bwMode="auto">
              <a:xfrm>
                <a:off x="3212647" y="-2590879"/>
                <a:ext cx="666333" cy="998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8" descr="물감 아이콘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" t="46662" r="73855" b="6750"/>
              <a:stretch/>
            </p:blipFill>
            <p:spPr bwMode="auto">
              <a:xfrm>
                <a:off x="3878980" y="-2593184"/>
                <a:ext cx="718872" cy="998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2" name="Picture 12" descr="물감 아이콘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096" y="-2636838"/>
              <a:ext cx="2143314" cy="214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물감 아이콘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895" y="-2636837"/>
              <a:ext cx="2143314" cy="214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18900000">
              <a:off x="1104900" y="-1933575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Red</a:t>
              </a: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76762" y="-1362602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/>
                <a:t>Red</a:t>
              </a:r>
              <a:endParaRPr lang="ko-KR" altLang="en-US" sz="1050" b="1"/>
            </a:p>
          </p:txBody>
        </p:sp>
        <p:sp>
          <p:nvSpPr>
            <p:cNvPr id="17" name="TextBox 16"/>
            <p:cNvSpPr txBox="1"/>
            <p:nvPr/>
          </p:nvSpPr>
          <p:spPr>
            <a:xfrm rot="17100000">
              <a:off x="3381424" y="-1784701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/>
                <a:t>Red</a:t>
              </a:r>
              <a:endParaRPr lang="ko-KR" altLang="en-US" sz="1050" b="1"/>
            </a:p>
          </p:txBody>
        </p:sp>
        <p:sp>
          <p:nvSpPr>
            <p:cNvPr id="18" name="TextBox 17"/>
            <p:cNvSpPr txBox="1"/>
            <p:nvPr/>
          </p:nvSpPr>
          <p:spPr>
            <a:xfrm rot="17100000">
              <a:off x="4875043" y="-1929485"/>
              <a:ext cx="4635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/>
                <a:t>Blue</a:t>
              </a:r>
              <a:endParaRPr lang="ko-KR" altLang="en-US" sz="1050" b="1"/>
            </a:p>
          </p:txBody>
        </p:sp>
        <p:sp>
          <p:nvSpPr>
            <p:cNvPr id="19" name="TextBox 18"/>
            <p:cNvSpPr txBox="1"/>
            <p:nvPr/>
          </p:nvSpPr>
          <p:spPr>
            <a:xfrm rot="17100000">
              <a:off x="6352903" y="-1757204"/>
              <a:ext cx="5645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/>
                <a:t>Green</a:t>
              </a:r>
              <a:endParaRPr lang="ko-KR" altLang="en-US" sz="1050" b="1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87155" y="-1310729"/>
            <a:ext cx="8874113" cy="2143315"/>
            <a:chOff x="268096" y="-2636838"/>
            <a:chExt cx="8874113" cy="2143315"/>
          </a:xfrm>
        </p:grpSpPr>
        <p:grpSp>
          <p:nvGrpSpPr>
            <p:cNvPr id="25" name="그룹 24"/>
            <p:cNvGrpSpPr/>
            <p:nvPr/>
          </p:nvGrpSpPr>
          <p:grpSpPr>
            <a:xfrm>
              <a:off x="2442709" y="-2593184"/>
              <a:ext cx="4521261" cy="2099660"/>
              <a:chOff x="2442709" y="-2593184"/>
              <a:chExt cx="2155143" cy="1000842"/>
            </a:xfrm>
          </p:grpSpPr>
          <p:pic>
            <p:nvPicPr>
              <p:cNvPr id="33" name="Picture 18" descr="물감 아이콘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364" b="53412"/>
              <a:stretch/>
            </p:blipFill>
            <p:spPr bwMode="auto">
              <a:xfrm>
                <a:off x="2442709" y="-2593183"/>
                <a:ext cx="769938" cy="998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8" descr="물감 아이콘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48" t="49773" r="27535" b="3639"/>
              <a:stretch/>
            </p:blipFill>
            <p:spPr bwMode="auto">
              <a:xfrm>
                <a:off x="3212647" y="-2590879"/>
                <a:ext cx="666333" cy="998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8" descr="물감 아이콘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" t="46662" r="73855" b="6750"/>
              <a:stretch/>
            </p:blipFill>
            <p:spPr bwMode="auto">
              <a:xfrm>
                <a:off x="3878980" y="-2593184"/>
                <a:ext cx="718872" cy="998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12" descr="물감 아이콘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096" y="-2636838"/>
              <a:ext cx="2143314" cy="214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물감 아이콘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8895" y="-2636837"/>
              <a:ext cx="2143314" cy="214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 rot="18900000">
              <a:off x="1104900" y="-1933575"/>
              <a:ext cx="59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Red</a:t>
              </a:r>
              <a:endParaRPr lang="ko-KR" altLang="en-US" b="1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76762" y="-1362602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/>
                <a:t>Red</a:t>
              </a:r>
              <a:endParaRPr lang="ko-KR" altLang="en-US" sz="1050" b="1"/>
            </a:p>
          </p:txBody>
        </p:sp>
        <p:sp>
          <p:nvSpPr>
            <p:cNvPr id="30" name="TextBox 29"/>
            <p:cNvSpPr txBox="1"/>
            <p:nvPr/>
          </p:nvSpPr>
          <p:spPr>
            <a:xfrm rot="17100000">
              <a:off x="3381424" y="-1784701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/>
                <a:t>Red</a:t>
              </a:r>
              <a:endParaRPr lang="ko-KR" altLang="en-US" sz="1050" b="1"/>
            </a:p>
          </p:txBody>
        </p:sp>
        <p:sp>
          <p:nvSpPr>
            <p:cNvPr id="31" name="TextBox 30"/>
            <p:cNvSpPr txBox="1"/>
            <p:nvPr/>
          </p:nvSpPr>
          <p:spPr>
            <a:xfrm rot="17100000">
              <a:off x="4875043" y="-1929485"/>
              <a:ext cx="46358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/>
                <a:t>Blue</a:t>
              </a:r>
              <a:endParaRPr lang="ko-KR" altLang="en-US" sz="1050" b="1"/>
            </a:p>
          </p:txBody>
        </p:sp>
        <p:sp>
          <p:nvSpPr>
            <p:cNvPr id="32" name="TextBox 31"/>
            <p:cNvSpPr txBox="1"/>
            <p:nvPr/>
          </p:nvSpPr>
          <p:spPr>
            <a:xfrm rot="17100000">
              <a:off x="6352903" y="-1757204"/>
              <a:ext cx="5645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/>
                <a:t>Green</a:t>
              </a:r>
              <a:endParaRPr lang="ko-KR" altLang="en-US" sz="1050" b="1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56154" y="3976415"/>
            <a:ext cx="3420862" cy="1148256"/>
            <a:chOff x="856154" y="3976415"/>
            <a:chExt cx="3420862" cy="114825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770" b="47489"/>
            <a:stretch/>
          </p:blipFill>
          <p:spPr>
            <a:xfrm>
              <a:off x="856154" y="3987067"/>
              <a:ext cx="1283091" cy="1137604"/>
            </a:xfrm>
            <a:prstGeom prst="rect">
              <a:avLst/>
            </a:prstGeom>
          </p:spPr>
        </p:pic>
        <p:pic>
          <p:nvPicPr>
            <p:cNvPr id="5140" name="Picture 20" descr="box icon에 대한 이미지 검색결과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945" y="3985806"/>
              <a:ext cx="1055772" cy="113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2" name="Picture 22" descr="관련 이미지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2540" y="3976415"/>
              <a:ext cx="1064476" cy="114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3744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rd girl illustratio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356" y="-1307852"/>
            <a:ext cx="2908460" cy="290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rd girl illustrati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9" y="-594567"/>
            <a:ext cx="2181347" cy="290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근시 안경 일러스트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35" y="859663"/>
            <a:ext cx="4048125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incidence?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67"/>
          <a:stretch/>
        </p:blipFill>
        <p:spPr bwMode="auto">
          <a:xfrm>
            <a:off x="-1671118" y="1398475"/>
            <a:ext cx="4962525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graduation border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18" y="-1188820"/>
            <a:ext cx="1839490" cy="237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York Avenue: Anna Bond x Penguin Classics: The Puffin In Bloom Book Collec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58" y="3041876"/>
            <a:ext cx="2071177" cy="310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noopy graduate education - Google Sear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도서관 사서 일러스트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790" y="1611072"/>
            <a:ext cx="1843431" cy="331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큐라레 마법도서관 사서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448" y="1611072"/>
            <a:ext cx="3635577" cy="331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도서관 사서 일러스트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10" y="-1214198"/>
            <a:ext cx="2712149" cy="28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74487" y="4933950"/>
            <a:ext cx="445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책을 들고 있는 안경 낀 도서관 사서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729166" y="-1306358"/>
            <a:ext cx="7185262" cy="2182819"/>
            <a:chOff x="3109666" y="635715"/>
            <a:chExt cx="7185262" cy="218281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38130" y="648827"/>
              <a:ext cx="2143125" cy="2143125"/>
            </a:xfrm>
            <a:prstGeom prst="rect">
              <a:avLst/>
            </a:prstGeom>
          </p:spPr>
        </p:pic>
        <p:pic>
          <p:nvPicPr>
            <p:cNvPr id="1052" name="Picture 28" descr="관련 이미지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666" y="635715"/>
              <a:ext cx="2910425" cy="2182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근시 안경 일러스트에 대한 이미지 검색결과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9294" y="648827"/>
              <a:ext cx="2095634" cy="2095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5490453" y="3009346"/>
            <a:ext cx="7632855" cy="3171826"/>
            <a:chOff x="5490453" y="3009346"/>
            <a:chExt cx="7632855" cy="3171826"/>
          </a:xfrm>
        </p:grpSpPr>
        <p:pic>
          <p:nvPicPr>
            <p:cNvPr id="1038" name="Picture 14" descr="Penny Black Rubber Stamps Graduate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2058" y="3009346"/>
              <a:ext cx="2381250" cy="3171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Uraraka Ochako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008" y="3083419"/>
              <a:ext cx="2746809" cy="298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Art by Ilya Kuvshinov* • Blog/Website | (www.kuvshinov-ilya.tumblr.com)  • Online Store | (http://www.society6.com/kr0npr1nz) • Support | (http://www.patreon.com/Kuvshinov_Ilya)    ★ || CHARACTER DESIGN REFERENCES™ (https://www.facebook.com/CharacterDesignReferences &amp; https://www.pinterest.com/characterdesigh) • Love Character Design? Join the #CDChallenge (link→ https://www.facebook.com/groups/CharacterDesignChallenge) Promote your art in a community of over 50.000 artists! || ★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453" y="3111806"/>
              <a:ext cx="2500408" cy="295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445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46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사각형 설명선 84"/>
          <p:cNvSpPr/>
          <p:nvPr/>
        </p:nvSpPr>
        <p:spPr>
          <a:xfrm>
            <a:off x="1201031" y="4591129"/>
            <a:ext cx="580382" cy="616704"/>
          </a:xfrm>
          <a:prstGeom prst="wedgeRectCallout">
            <a:avLst>
              <a:gd name="adj1" fmla="val -70629"/>
              <a:gd name="adj2" fmla="val -1513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조합 하기 버튼</a:t>
            </a:r>
            <a:endParaRPr lang="ko-KR" altLang="en-US" sz="1200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339535" y="211009"/>
            <a:ext cx="1243843" cy="3484691"/>
            <a:chOff x="147699" y="-345657"/>
            <a:chExt cx="1243843" cy="3484691"/>
          </a:xfrm>
        </p:grpSpPr>
        <p:sp>
          <p:nvSpPr>
            <p:cNvPr id="101" name="직사각형 100"/>
            <p:cNvSpPr/>
            <p:nvPr/>
          </p:nvSpPr>
          <p:spPr>
            <a:xfrm>
              <a:off x="147699" y="-345657"/>
              <a:ext cx="1243841" cy="348469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268668" y="-340195"/>
              <a:ext cx="122874" cy="34792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268665" y="20022"/>
              <a:ext cx="122875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263971" y="-302095"/>
              <a:ext cx="922973" cy="8746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아이템 이미지</a:t>
              </a:r>
              <a:endParaRPr lang="ko-KR" altLang="en-US" sz="1600" dirty="0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263970" y="574038"/>
              <a:ext cx="922974" cy="2181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아이템이름</a:t>
              </a:r>
              <a:endParaRPr lang="ko-KR" altLang="en-US" sz="1000" dirty="0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263971" y="844457"/>
              <a:ext cx="922973" cy="1094330"/>
            </a:xfrm>
            <a:prstGeom prst="rect">
              <a:avLst/>
            </a:prstGeom>
            <a:ln w="57150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아이템 이미지</a:t>
              </a:r>
              <a:endParaRPr lang="ko-KR" altLang="en-US" sz="1600" dirty="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91404" y="1720590"/>
              <a:ext cx="866775" cy="1923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아이템이름</a:t>
              </a:r>
              <a:endParaRPr lang="ko-KR" altLang="en-US" sz="1000" dirty="0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63971" y="1991009"/>
              <a:ext cx="922973" cy="87466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altLang="ko-KR" sz="16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아이템 이미지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63970" y="2867142"/>
              <a:ext cx="922974" cy="21819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bg1">
                      <a:lumMod val="85000"/>
                    </a:schemeClr>
                  </a:solidFill>
                </a:rPr>
                <a:t>아이템이름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305795" y="4043964"/>
            <a:ext cx="922973" cy="1094330"/>
            <a:chOff x="608207" y="1553523"/>
            <a:chExt cx="922973" cy="1094330"/>
          </a:xfrm>
        </p:grpSpPr>
        <p:sp>
          <p:nvSpPr>
            <p:cNvPr id="113" name="직사각형 112"/>
            <p:cNvSpPr/>
            <p:nvPr/>
          </p:nvSpPr>
          <p:spPr>
            <a:xfrm>
              <a:off x="608207" y="1553523"/>
              <a:ext cx="922973" cy="1094330"/>
            </a:xfrm>
            <a:prstGeom prst="rect">
              <a:avLst/>
            </a:prstGeom>
            <a:ln w="57150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아이템 이미지</a:t>
              </a:r>
              <a:endParaRPr lang="ko-KR" altLang="en-US" sz="1600" dirty="0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635640" y="2429656"/>
              <a:ext cx="866775" cy="1923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아이템이름</a:t>
              </a:r>
              <a:endParaRPr lang="ko-KR" altLang="en-US" sz="10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319209" y="0"/>
            <a:ext cx="8934450" cy="6686550"/>
            <a:chOff x="2319209" y="0"/>
            <a:chExt cx="8934450" cy="66865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209" y="0"/>
              <a:ext cx="8934450" cy="668655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429965" y="717118"/>
              <a:ext cx="4523285" cy="515980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pic>
          <p:nvPicPr>
            <p:cNvPr id="12" name="Picture 2" descr="decomposition ico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9191" y="244855"/>
              <a:ext cx="249557" cy="25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0" t="2184" r="61139" b="91371"/>
            <a:stretch/>
          </p:blipFill>
          <p:spPr>
            <a:xfrm>
              <a:off x="4124326" y="146050"/>
              <a:ext cx="1651000" cy="4309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205295" y="183720"/>
              <a:ext cx="3132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하늘 바다 구름 한 스푼 카페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5775326" y="627723"/>
              <a:ext cx="1112198" cy="296201"/>
              <a:chOff x="1821502" y="713449"/>
              <a:chExt cx="1112198" cy="296201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1821502" y="713449"/>
                <a:ext cx="1112198" cy="296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100" dirty="0" smtClean="0"/>
                  <a:t>조합 가능</a:t>
                </a:r>
                <a:endParaRPr lang="ko-KR" altLang="en-US" sz="1100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2704150" y="713449"/>
                <a:ext cx="229549" cy="296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60" name="1/2 액자 59"/>
              <p:cNvSpPr/>
              <p:nvPr/>
            </p:nvSpPr>
            <p:spPr>
              <a:xfrm rot="13500000">
                <a:off x="2771611" y="786315"/>
                <a:ext cx="101294" cy="101294"/>
              </a:xfrm>
              <a:prstGeom prst="halfFrame">
                <a:avLst>
                  <a:gd name="adj1" fmla="val 8333"/>
                  <a:gd name="adj2" fmla="val 9375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7275069" y="302909"/>
              <a:ext cx="1097406" cy="36384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씨앗</a:t>
              </a:r>
              <a:endParaRPr lang="ko-KR" altLang="en-US" sz="16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389494" y="302909"/>
              <a:ext cx="1097406" cy="3638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/>
                <a:t>기타</a:t>
              </a:r>
              <a:endParaRPr lang="ko-KR" altLang="en-US" sz="1600" dirty="0"/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66" t="4986" r="4529" b="89886"/>
            <a:stretch/>
          </p:blipFill>
          <p:spPr>
            <a:xfrm>
              <a:off x="9518427" y="333375"/>
              <a:ext cx="949548" cy="3429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4784" y="5997642"/>
              <a:ext cx="389542" cy="688908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710305" y="6067426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chemeClr val="bg1"/>
                  </a:solidFill>
                </a:rPr>
                <a:t>조합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585249" y="1087516"/>
              <a:ext cx="3052919" cy="26389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ko-KR" altLang="en-US" sz="1100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585248" y="3903726"/>
              <a:ext cx="3052919" cy="85618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100" dirty="0" smtClean="0"/>
                <a:t>아이템 이름</a:t>
              </a:r>
              <a:endParaRPr lang="en-US" altLang="ko-KR" sz="1100" dirty="0" smtClean="0"/>
            </a:p>
            <a:p>
              <a:r>
                <a:rPr lang="ko-KR" altLang="en-US" sz="1100" dirty="0" smtClean="0"/>
                <a:t>아이템 설명 및 조합 필요 조건</a:t>
              </a:r>
              <a:endParaRPr lang="ko-KR" altLang="en-US" sz="1100" dirty="0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585248" y="4826275"/>
              <a:ext cx="3052919" cy="9975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100" dirty="0"/>
                <a:t>목표 아이템 획득 성공 확률</a:t>
              </a:r>
              <a:r>
                <a:rPr lang="en-US" altLang="ko-KR" sz="1100" dirty="0" smtClean="0"/>
                <a:t>,</a:t>
              </a:r>
              <a:br>
                <a:rPr lang="en-US" altLang="ko-KR" sz="1100" dirty="0" smtClean="0"/>
              </a:br>
              <a:r>
                <a:rPr lang="ko-KR" altLang="en-US" sz="1100" smtClean="0"/>
                <a:t>실패 </a:t>
              </a:r>
              <a:r>
                <a:rPr lang="ko-KR" altLang="en-US" sz="1100"/>
                <a:t>시 나올 수 있는 아이템 종류</a:t>
              </a:r>
              <a:r>
                <a:rPr lang="en-US" altLang="ko-KR" sz="1100" dirty="0" smtClean="0"/>
                <a:t>,</a:t>
              </a:r>
              <a:br>
                <a:rPr lang="en-US" altLang="ko-KR" sz="1100" dirty="0" smtClean="0"/>
              </a:br>
              <a:r>
                <a:rPr lang="ko-KR" altLang="en-US" sz="1100" smtClean="0"/>
                <a:t>재료 </a:t>
              </a:r>
              <a:r>
                <a:rPr lang="ko-KR" altLang="en-US" sz="1100"/>
                <a:t>아이템 획득 방법 등 </a:t>
              </a:r>
              <a:r>
                <a:rPr lang="ko-KR" altLang="en-US" sz="1100" smtClean="0"/>
                <a:t>설명</a:t>
              </a:r>
              <a:endParaRPr lang="ko-KR" altLang="en-US" sz="1100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2" t="89446" r="48094" b="3989"/>
            <a:stretch/>
          </p:blipFill>
          <p:spPr>
            <a:xfrm>
              <a:off x="2471738" y="5980834"/>
              <a:ext cx="3305175" cy="439016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3" t="89446" r="61244" b="3894"/>
            <a:stretch/>
          </p:blipFill>
          <p:spPr>
            <a:xfrm>
              <a:off x="4656212" y="5980834"/>
              <a:ext cx="2130222" cy="44536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12556" y="6090510"/>
              <a:ext cx="792205" cy="2308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매직 사용 </a:t>
              </a:r>
              <a:r>
                <a:rPr lang="en-US" altLang="ko-KR" sz="900" dirty="0" smtClean="0"/>
                <a:t>: </a:t>
              </a:r>
              <a:endParaRPr lang="ko-KR" altLang="en-US" sz="9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714892" y="6067426"/>
              <a:ext cx="971741" cy="23083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5</a:t>
              </a:r>
              <a:r>
                <a:rPr lang="ko-KR" altLang="en-US" sz="900" smtClean="0"/>
                <a:t>회 연속 사용 </a:t>
              </a:r>
              <a:r>
                <a:rPr lang="en-US" altLang="ko-KR" sz="900" dirty="0" smtClean="0"/>
                <a:t>:</a:t>
              </a:r>
              <a:endParaRPr lang="ko-KR" altLang="en-US" sz="90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766558" y="1072787"/>
              <a:ext cx="1243841" cy="47537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87527" y="1078249"/>
              <a:ext cx="122874" cy="47483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887524" y="3695700"/>
              <a:ext cx="122875" cy="137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50" t="89446" r="61786" b="3989"/>
            <a:stretch/>
          </p:blipFill>
          <p:spPr>
            <a:xfrm>
              <a:off x="5690954" y="5980834"/>
              <a:ext cx="1229710" cy="439016"/>
            </a:xfrm>
            <a:prstGeom prst="rect">
              <a:avLst/>
            </a:prstGeom>
          </p:spPr>
        </p:pic>
        <p:grpSp>
          <p:nvGrpSpPr>
            <p:cNvPr id="80" name="그룹 79"/>
            <p:cNvGrpSpPr/>
            <p:nvPr/>
          </p:nvGrpSpPr>
          <p:grpSpPr>
            <a:xfrm>
              <a:off x="5882829" y="1116349"/>
              <a:ext cx="922974" cy="1094330"/>
              <a:chOff x="5882829" y="1116349"/>
              <a:chExt cx="922974" cy="1094330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5882830" y="1116349"/>
                <a:ext cx="922973" cy="8746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600" dirty="0" smtClean="0"/>
              </a:p>
              <a:p>
                <a:pPr algn="ctr"/>
                <a:r>
                  <a:rPr lang="ko-KR" altLang="en-US" sz="1600" dirty="0" smtClean="0"/>
                  <a:t>아이템 이미지</a:t>
                </a:r>
                <a:endParaRPr lang="ko-KR" altLang="en-US" sz="1600" dirty="0"/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5882829" y="1992482"/>
                <a:ext cx="922974" cy="2181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아이템이름</a:t>
                </a:r>
                <a:endParaRPr lang="ko-KR" altLang="en-US" sz="1000" dirty="0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5882830" y="2262901"/>
              <a:ext cx="922973" cy="1094330"/>
              <a:chOff x="5882830" y="1116349"/>
              <a:chExt cx="922973" cy="1094330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5882830" y="1116349"/>
                <a:ext cx="922973" cy="1094330"/>
              </a:xfrm>
              <a:prstGeom prst="rect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600" dirty="0" smtClean="0"/>
              </a:p>
              <a:p>
                <a:pPr algn="ctr"/>
                <a:r>
                  <a:rPr lang="ko-KR" altLang="en-US" sz="1600" smtClean="0"/>
                  <a:t>아이템 </a:t>
                </a:r>
                <a:r>
                  <a:rPr lang="ko-KR" altLang="en-US" sz="1600" dirty="0" smtClean="0"/>
                  <a:t>이미지</a:t>
                </a:r>
                <a:endParaRPr lang="ko-KR" altLang="en-US" sz="1600" dirty="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5910263" y="1992482"/>
                <a:ext cx="866775" cy="19233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아이템이름</a:t>
                </a:r>
                <a:endParaRPr lang="ko-KR" altLang="en-US" sz="1000" dirty="0"/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5882829" y="3409453"/>
              <a:ext cx="922974" cy="1094330"/>
              <a:chOff x="5882829" y="1116349"/>
              <a:chExt cx="922974" cy="1094330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5882830" y="1116349"/>
                <a:ext cx="922973" cy="8746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600" dirty="0" smtClean="0"/>
              </a:p>
              <a:p>
                <a:pPr algn="ctr"/>
                <a:r>
                  <a:rPr lang="ko-KR" altLang="en-US" sz="1600" smtClean="0"/>
                  <a:t>신규</a:t>
                </a:r>
                <a:endParaRPr lang="en-US" altLang="ko-KR" sz="1600" dirty="0" smtClean="0"/>
              </a:p>
              <a:p>
                <a:pPr algn="ctr"/>
                <a:r>
                  <a:rPr lang="ko-KR" altLang="en-US" sz="1600" dirty="0" smtClean="0"/>
                  <a:t>요정</a:t>
                </a:r>
                <a:endParaRPr lang="en-US" altLang="ko-KR" sz="1600" dirty="0" smtClean="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5882829" y="1992482"/>
                <a:ext cx="922974" cy="2181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신규 요정</a:t>
                </a:r>
                <a:endParaRPr lang="ko-KR" altLang="en-US" sz="1000" dirty="0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5882829" y="4556004"/>
              <a:ext cx="922974" cy="1094330"/>
              <a:chOff x="5882829" y="1116349"/>
              <a:chExt cx="922974" cy="1094330"/>
            </a:xfrm>
          </p:grpSpPr>
          <p:sp>
            <p:nvSpPr>
              <p:cNvPr id="94" name="직사각형 93"/>
              <p:cNvSpPr/>
              <p:nvPr/>
            </p:nvSpPr>
            <p:spPr>
              <a:xfrm>
                <a:off x="5882830" y="1116349"/>
                <a:ext cx="922973" cy="87466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600" dirty="0" smtClean="0"/>
              </a:p>
              <a:p>
                <a:pPr algn="ctr"/>
                <a:r>
                  <a:rPr lang="ko-KR" altLang="en-US" sz="1600" smtClean="0"/>
                  <a:t>아이템 </a:t>
                </a:r>
                <a:r>
                  <a:rPr lang="ko-KR" altLang="en-US" sz="1600" dirty="0" smtClean="0"/>
                  <a:t>이미지</a:t>
                </a:r>
                <a:endParaRPr lang="ko-KR" altLang="en-US" sz="1600" dirty="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5882829" y="1992482"/>
                <a:ext cx="922974" cy="21819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아이템이름</a:t>
                </a:r>
                <a:endParaRPr lang="ko-KR" altLang="en-US" sz="1000" dirty="0"/>
              </a:p>
            </p:txBody>
          </p:sp>
        </p:grpSp>
        <p:pic>
          <p:nvPicPr>
            <p:cNvPr id="1028" name="Picture 4" descr="150 Likes, 8 Comments - The Coffee Registry (@thecoffeeregistry) on Instagram: “Quick visual for brewing with a V60.”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2331" y="1098222"/>
              <a:ext cx="2637394" cy="2618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사각형 설명선 3"/>
            <p:cNvSpPr/>
            <p:nvPr/>
          </p:nvSpPr>
          <p:spPr>
            <a:xfrm>
              <a:off x="2632180" y="1110690"/>
              <a:ext cx="2968520" cy="612648"/>
            </a:xfrm>
            <a:prstGeom prst="wedgeRectCallout">
              <a:avLst>
                <a:gd name="adj1" fmla="val 986"/>
                <a:gd name="adj2" fmla="val 1153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871986" y="1262827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501949" y="1262827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4131912" y="1262827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3761875" y="1262827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3391838" y="1262827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3021801" y="1262827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2651764" y="1262827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600" dirty="0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5242023" y="1262827"/>
              <a:ext cx="336656" cy="336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92629" b="90448"/>
          <a:stretch/>
        </p:blipFill>
        <p:spPr>
          <a:xfrm>
            <a:off x="11580976" y="-11123"/>
            <a:ext cx="658756" cy="6388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1578966" y="775823"/>
            <a:ext cx="557341" cy="542925"/>
            <a:chOff x="11578966" y="775823"/>
            <a:chExt cx="557341" cy="542925"/>
          </a:xfrm>
        </p:grpSpPr>
        <p:grpSp>
          <p:nvGrpSpPr>
            <p:cNvPr id="7" name="그룹 6"/>
            <p:cNvGrpSpPr/>
            <p:nvPr/>
          </p:nvGrpSpPr>
          <p:grpSpPr>
            <a:xfrm>
              <a:off x="11578966" y="775823"/>
              <a:ext cx="557341" cy="542925"/>
              <a:chOff x="11578966" y="775823"/>
              <a:chExt cx="557341" cy="542925"/>
            </a:xfrm>
          </p:grpSpPr>
          <p:pic>
            <p:nvPicPr>
              <p:cNvPr id="163" name="그림 16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2" r="93762" b="90029"/>
              <a:stretch/>
            </p:blipFill>
            <p:spPr>
              <a:xfrm>
                <a:off x="11578966" y="775823"/>
                <a:ext cx="557341" cy="542925"/>
              </a:xfrm>
              <a:prstGeom prst="rect">
                <a:avLst/>
              </a:prstGeom>
            </p:spPr>
          </p:pic>
          <p:pic>
            <p:nvPicPr>
              <p:cNvPr id="1026" name="Picture 2" descr=" 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33" t="57994" r="10466" b="18501"/>
              <a:stretch/>
            </p:blipFill>
            <p:spPr bwMode="auto">
              <a:xfrm>
                <a:off x="11658707" y="886705"/>
                <a:ext cx="393487" cy="336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4" name="Picture 4" descr="Set of coffee symbols lettering drawing chalk in vintage style on chalkboard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01" t="61058" r="36933" b="11263"/>
            <a:stretch/>
          </p:blipFill>
          <p:spPr bwMode="auto">
            <a:xfrm>
              <a:off x="11653838" y="892281"/>
              <a:ext cx="378787" cy="331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821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2869720" y="1413747"/>
            <a:ext cx="6200380" cy="4753788"/>
            <a:chOff x="2869720" y="1413747"/>
            <a:chExt cx="6200380" cy="4753788"/>
          </a:xfrm>
        </p:grpSpPr>
        <p:grpSp>
          <p:nvGrpSpPr>
            <p:cNvPr id="8" name="그룹 7"/>
            <p:cNvGrpSpPr/>
            <p:nvPr/>
          </p:nvGrpSpPr>
          <p:grpSpPr>
            <a:xfrm>
              <a:off x="7826257" y="1413748"/>
              <a:ext cx="1243843" cy="4753787"/>
              <a:chOff x="5766558" y="1072787"/>
              <a:chExt cx="1243843" cy="4753787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5766558" y="1072787"/>
                <a:ext cx="1243841" cy="47537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887527" y="1078249"/>
                <a:ext cx="122874" cy="474832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887524" y="3695700"/>
                <a:ext cx="122875" cy="1371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0" name="그룹 79"/>
              <p:cNvGrpSpPr/>
              <p:nvPr/>
            </p:nvGrpSpPr>
            <p:grpSpPr>
              <a:xfrm>
                <a:off x="5882829" y="1116349"/>
                <a:ext cx="922974" cy="1094330"/>
                <a:chOff x="5882829" y="1116349"/>
                <a:chExt cx="922974" cy="1094330"/>
              </a:xfrm>
            </p:grpSpPr>
            <p:sp>
              <p:nvSpPr>
                <p:cNvPr id="21" name="직사각형 20"/>
                <p:cNvSpPr/>
                <p:nvPr/>
              </p:nvSpPr>
              <p:spPr>
                <a:xfrm>
                  <a:off x="5882830" y="1116349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altLang="ko-KR" sz="1600" dirty="0" smtClean="0"/>
                </a:p>
                <a:p>
                  <a:pPr algn="ctr"/>
                  <a:r>
                    <a:rPr lang="ko-KR" altLang="en-US" sz="1600" dirty="0" smtClean="0"/>
                    <a:t>아이템 이미지</a:t>
                  </a:r>
                  <a:endParaRPr lang="ko-KR" altLang="en-US" sz="1600" dirty="0"/>
                </a:p>
              </p:txBody>
            </p:sp>
            <p:sp>
              <p:nvSpPr>
                <p:cNvPr id="2" name="직사각형 1"/>
                <p:cNvSpPr/>
                <p:nvPr/>
              </p:nvSpPr>
              <p:spPr>
                <a:xfrm>
                  <a:off x="5882829" y="1992482"/>
                  <a:ext cx="922974" cy="21819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아이템이름</a:t>
                  </a:r>
                  <a:endParaRPr lang="ko-KR" altLang="en-US" sz="1000" dirty="0"/>
                </a:p>
              </p:txBody>
            </p:sp>
          </p:grpSp>
          <p:grpSp>
            <p:nvGrpSpPr>
              <p:cNvPr id="87" name="그룹 86"/>
              <p:cNvGrpSpPr/>
              <p:nvPr/>
            </p:nvGrpSpPr>
            <p:grpSpPr>
              <a:xfrm>
                <a:off x="5882830" y="2262901"/>
                <a:ext cx="922973" cy="1094330"/>
                <a:chOff x="5882830" y="1116349"/>
                <a:chExt cx="922973" cy="1094330"/>
              </a:xfrm>
            </p:grpSpPr>
            <p:sp>
              <p:nvSpPr>
                <p:cNvPr id="88" name="직사각형 87"/>
                <p:cNvSpPr/>
                <p:nvPr/>
              </p:nvSpPr>
              <p:spPr>
                <a:xfrm>
                  <a:off x="5882830" y="1116349"/>
                  <a:ext cx="922973" cy="1094330"/>
                </a:xfrm>
                <a:prstGeom prst="rect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altLang="ko-KR" sz="1600" dirty="0" smtClean="0"/>
                </a:p>
                <a:p>
                  <a:pPr algn="ctr"/>
                  <a:r>
                    <a:rPr lang="ko-KR" altLang="en-US" sz="1600" smtClean="0"/>
                    <a:t>아이템 </a:t>
                  </a:r>
                  <a:r>
                    <a:rPr lang="ko-KR" altLang="en-US" sz="1600" dirty="0" smtClean="0"/>
                    <a:t>이미지</a:t>
                  </a:r>
                  <a:endParaRPr lang="ko-KR" altLang="en-US" sz="1600" dirty="0"/>
                </a:p>
              </p:txBody>
            </p:sp>
            <p:sp>
              <p:nvSpPr>
                <p:cNvPr id="89" name="직사각형 88"/>
                <p:cNvSpPr/>
                <p:nvPr/>
              </p:nvSpPr>
              <p:spPr>
                <a:xfrm>
                  <a:off x="5910263" y="1992482"/>
                  <a:ext cx="866775" cy="19233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아이템이름</a:t>
                  </a:r>
                  <a:endParaRPr lang="ko-KR" altLang="en-US" sz="1000" dirty="0"/>
                </a:p>
              </p:txBody>
            </p:sp>
          </p:grpSp>
          <p:grpSp>
            <p:nvGrpSpPr>
              <p:cNvPr id="90" name="그룹 89"/>
              <p:cNvGrpSpPr/>
              <p:nvPr/>
            </p:nvGrpSpPr>
            <p:grpSpPr>
              <a:xfrm>
                <a:off x="5882829" y="3409453"/>
                <a:ext cx="922974" cy="1094330"/>
                <a:chOff x="5882829" y="1116349"/>
                <a:chExt cx="922974" cy="1094330"/>
              </a:xfrm>
            </p:grpSpPr>
            <p:sp>
              <p:nvSpPr>
                <p:cNvPr id="91" name="직사각형 90"/>
                <p:cNvSpPr/>
                <p:nvPr/>
              </p:nvSpPr>
              <p:spPr>
                <a:xfrm>
                  <a:off x="5882830" y="1116349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altLang="ko-KR" sz="1600" dirty="0" smtClean="0"/>
                </a:p>
                <a:p>
                  <a:pPr algn="ctr"/>
                  <a:r>
                    <a:rPr lang="ko-KR" altLang="en-US" sz="1600" smtClean="0"/>
                    <a:t>신규</a:t>
                  </a:r>
                  <a:endParaRPr lang="en-US" altLang="ko-KR" sz="1600" dirty="0" smtClean="0"/>
                </a:p>
                <a:p>
                  <a:pPr algn="ctr"/>
                  <a:r>
                    <a:rPr lang="ko-KR" altLang="en-US" sz="1600" dirty="0" smtClean="0"/>
                    <a:t>요정</a:t>
                  </a:r>
                  <a:endParaRPr lang="en-US" altLang="ko-KR" sz="1600" dirty="0" smtClean="0"/>
                </a:p>
              </p:txBody>
            </p:sp>
            <p:sp>
              <p:nvSpPr>
                <p:cNvPr id="92" name="직사각형 91"/>
                <p:cNvSpPr/>
                <p:nvPr/>
              </p:nvSpPr>
              <p:spPr>
                <a:xfrm>
                  <a:off x="5882829" y="1992482"/>
                  <a:ext cx="922974" cy="21819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신규 요정</a:t>
                  </a:r>
                  <a:endParaRPr lang="ko-KR" altLang="en-US" sz="1000" dirty="0"/>
                </a:p>
              </p:txBody>
            </p:sp>
          </p:grpSp>
          <p:grpSp>
            <p:nvGrpSpPr>
              <p:cNvPr id="93" name="그룹 92"/>
              <p:cNvGrpSpPr/>
              <p:nvPr/>
            </p:nvGrpSpPr>
            <p:grpSpPr>
              <a:xfrm>
                <a:off x="5882829" y="4556004"/>
                <a:ext cx="922974" cy="1094330"/>
                <a:chOff x="5882829" y="1116349"/>
                <a:chExt cx="922974" cy="1094330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5882830" y="1116349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altLang="ko-KR" sz="1600" dirty="0" smtClean="0"/>
                </a:p>
                <a:p>
                  <a:pPr algn="ctr"/>
                  <a:r>
                    <a:rPr lang="ko-KR" altLang="en-US" sz="1600" smtClean="0"/>
                    <a:t>아이템 </a:t>
                  </a:r>
                  <a:r>
                    <a:rPr lang="ko-KR" altLang="en-US" sz="1600" dirty="0" smtClean="0"/>
                    <a:t>이미지</a:t>
                  </a:r>
                  <a:endParaRPr lang="ko-KR" altLang="en-US" sz="1600" dirty="0"/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882829" y="1992482"/>
                  <a:ext cx="922974" cy="21819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아이템이름</a:t>
                  </a:r>
                  <a:endParaRPr lang="ko-KR" altLang="en-US" sz="1000" dirty="0"/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5375033" y="3467474"/>
              <a:ext cx="1189749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신규 </a:t>
              </a:r>
              <a:r>
                <a:rPr lang="ko-KR" altLang="en-US" dirty="0" err="1" smtClean="0"/>
                <a:t>헬퍼</a:t>
              </a:r>
              <a:endParaRPr lang="en-US" altLang="ko-KR" dirty="0"/>
            </a:p>
            <a:p>
              <a:pPr algn="ctr"/>
              <a:r>
                <a:rPr lang="ko-KR" altLang="en-US" dirty="0" smtClean="0"/>
                <a:t>홈 배치</a:t>
              </a:r>
              <a:endParaRPr lang="ko-KR" altLang="en-US" dirty="0"/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2869720" y="1413747"/>
              <a:ext cx="1243843" cy="4753787"/>
              <a:chOff x="5766558" y="1072787"/>
              <a:chExt cx="1243843" cy="4753787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5766558" y="1072787"/>
                <a:ext cx="1243841" cy="475378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6887527" y="1078249"/>
                <a:ext cx="122874" cy="474832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6887524" y="3695700"/>
                <a:ext cx="122875" cy="1371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6" name="그룹 85"/>
              <p:cNvGrpSpPr/>
              <p:nvPr/>
            </p:nvGrpSpPr>
            <p:grpSpPr>
              <a:xfrm>
                <a:off x="5882829" y="1116349"/>
                <a:ext cx="922974" cy="1094330"/>
                <a:chOff x="5882829" y="1116349"/>
                <a:chExt cx="922974" cy="1094330"/>
              </a:xfrm>
            </p:grpSpPr>
            <p:sp>
              <p:nvSpPr>
                <p:cNvPr id="136" name="직사각형 135"/>
                <p:cNvSpPr/>
                <p:nvPr/>
              </p:nvSpPr>
              <p:spPr>
                <a:xfrm>
                  <a:off x="5882830" y="1116349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altLang="ko-KR" sz="1600" dirty="0" smtClean="0"/>
                </a:p>
                <a:p>
                  <a:pPr algn="ctr"/>
                  <a:r>
                    <a:rPr lang="ko-KR" altLang="en-US" sz="1600" dirty="0" smtClean="0"/>
                    <a:t>아이템 이미지</a:t>
                  </a:r>
                  <a:endParaRPr lang="ko-KR" altLang="en-US" sz="1600" dirty="0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>
                  <a:off x="5882829" y="1992482"/>
                  <a:ext cx="922974" cy="21819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아이템이름</a:t>
                  </a:r>
                  <a:endParaRPr lang="ko-KR" altLang="en-US" sz="1000" dirty="0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5882830" y="2262901"/>
                <a:ext cx="922973" cy="1094330"/>
                <a:chOff x="5882830" y="1116349"/>
                <a:chExt cx="922973" cy="1094330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>
                  <a:off x="5882830" y="1116349"/>
                  <a:ext cx="922973" cy="1094330"/>
                </a:xfrm>
                <a:prstGeom prst="rect">
                  <a:avLst/>
                </a:prstGeom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altLang="ko-KR" sz="1600" dirty="0" smtClean="0"/>
                </a:p>
                <a:p>
                  <a:pPr algn="ctr"/>
                  <a:r>
                    <a:rPr lang="ko-KR" altLang="en-US" sz="1600" smtClean="0"/>
                    <a:t>아이템 </a:t>
                  </a:r>
                  <a:r>
                    <a:rPr lang="ko-KR" altLang="en-US" sz="1600" dirty="0" smtClean="0"/>
                    <a:t>이미지</a:t>
                  </a:r>
                  <a:endParaRPr lang="ko-KR" altLang="en-US" sz="1600" dirty="0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5910263" y="1992482"/>
                  <a:ext cx="866775" cy="19233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아이템이름</a:t>
                  </a:r>
                  <a:endParaRPr lang="ko-KR" altLang="en-US" sz="1000" dirty="0"/>
                </a:p>
              </p:txBody>
            </p:sp>
          </p:grpSp>
          <p:grpSp>
            <p:nvGrpSpPr>
              <p:cNvPr id="97" name="그룹 96"/>
              <p:cNvGrpSpPr/>
              <p:nvPr/>
            </p:nvGrpSpPr>
            <p:grpSpPr>
              <a:xfrm>
                <a:off x="5882829" y="3409453"/>
                <a:ext cx="922974" cy="1094330"/>
                <a:chOff x="5882829" y="1116349"/>
                <a:chExt cx="922974" cy="1094330"/>
              </a:xfrm>
            </p:grpSpPr>
            <p:sp>
              <p:nvSpPr>
                <p:cNvPr id="132" name="직사각형 131"/>
                <p:cNvSpPr/>
                <p:nvPr/>
              </p:nvSpPr>
              <p:spPr>
                <a:xfrm>
                  <a:off x="5882830" y="1116349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altLang="ko-KR" sz="1600" dirty="0" smtClean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신규</a:t>
                  </a:r>
                  <a:endParaRPr lang="en-US" altLang="ko-KR" sz="1600" dirty="0" smtClean="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요정</a:t>
                  </a:r>
                  <a:endParaRPr lang="en-US" altLang="ko-KR" sz="1600" dirty="0" smtClean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882829" y="1992482"/>
                  <a:ext cx="922974" cy="218197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>
                      <a:solidFill>
                        <a:schemeClr val="bg1"/>
                      </a:solidFill>
                    </a:rPr>
                    <a:t>신규 요정</a:t>
                  </a:r>
                  <a:endParaRPr lang="ko-KR" altLang="en-US" sz="10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98" name="그룹 97"/>
              <p:cNvGrpSpPr/>
              <p:nvPr/>
            </p:nvGrpSpPr>
            <p:grpSpPr>
              <a:xfrm>
                <a:off x="5882829" y="4556004"/>
                <a:ext cx="922974" cy="1094330"/>
                <a:chOff x="5882829" y="1116349"/>
                <a:chExt cx="922974" cy="1094330"/>
              </a:xfrm>
            </p:grpSpPr>
            <p:sp>
              <p:nvSpPr>
                <p:cNvPr id="130" name="직사각형 129"/>
                <p:cNvSpPr/>
                <p:nvPr/>
              </p:nvSpPr>
              <p:spPr>
                <a:xfrm>
                  <a:off x="5882830" y="1116349"/>
                  <a:ext cx="922973" cy="87466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endParaRPr lang="en-US" altLang="ko-KR" sz="1600" dirty="0" smtClean="0"/>
                </a:p>
                <a:p>
                  <a:pPr algn="ctr"/>
                  <a:r>
                    <a:rPr lang="ko-KR" altLang="en-US" sz="1600" dirty="0" smtClean="0"/>
                    <a:t>아이템 이미지</a:t>
                  </a:r>
                  <a:endParaRPr lang="ko-KR" altLang="en-US" sz="1600" dirty="0"/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882829" y="1992482"/>
                  <a:ext cx="922974" cy="21819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dirty="0" smtClean="0"/>
                    <a:t>아이템이름</a:t>
                  </a:r>
                  <a:endParaRPr lang="ko-KR" altLang="en-US" sz="1000" dirty="0"/>
                </a:p>
              </p:txBody>
            </p:sp>
          </p:grpSp>
        </p:grpSp>
        <p:sp>
          <p:nvSpPr>
            <p:cNvPr id="13" name="오른쪽 화살표 12"/>
            <p:cNvSpPr/>
            <p:nvPr/>
          </p:nvSpPr>
          <p:spPr>
            <a:xfrm>
              <a:off x="4256122" y="350809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오른쪽 화살표 137"/>
            <p:cNvSpPr/>
            <p:nvPr/>
          </p:nvSpPr>
          <p:spPr>
            <a:xfrm>
              <a:off x="6705285" y="350809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6364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17940" y="576945"/>
            <a:ext cx="4752331" cy="426576"/>
            <a:chOff x="2703890" y="3091545"/>
            <a:chExt cx="4752331" cy="426576"/>
          </a:xfrm>
        </p:grpSpPr>
        <p:sp>
          <p:nvSpPr>
            <p:cNvPr id="4" name="TextBox 3"/>
            <p:cNvSpPr txBox="1"/>
            <p:nvPr/>
          </p:nvSpPr>
          <p:spPr>
            <a:xfrm>
              <a:off x="2703890" y="3118011"/>
              <a:ext cx="1172116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탄생석 획득 확률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상승</a:t>
              </a:r>
              <a:endParaRPr lang="ko-KR" altLang="en-US" sz="10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02581" y="3118010"/>
              <a:ext cx="1172116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갤럭시</a:t>
              </a:r>
              <a:r>
                <a:rPr lang="ko-KR" altLang="en-US" sz="1000" dirty="0" smtClean="0"/>
                <a:t> 획득 확률</a:t>
              </a:r>
              <a:endParaRPr lang="en-US" altLang="ko-KR" sz="1000" dirty="0" smtClean="0"/>
            </a:p>
            <a:p>
              <a:pPr algn="ctr"/>
              <a:r>
                <a:rPr lang="ko-KR" altLang="en-US" sz="1000" smtClean="0"/>
                <a:t>상승</a:t>
              </a:r>
              <a:endParaRPr lang="ko-KR" altLang="en-US" sz="1000" dirty="0"/>
            </a:p>
          </p:txBody>
        </p:sp>
        <p:sp>
          <p:nvSpPr>
            <p:cNvPr id="6" name="덧셈 기호 5"/>
            <p:cNvSpPr/>
            <p:nvPr/>
          </p:nvSpPr>
          <p:spPr>
            <a:xfrm>
              <a:off x="3876006" y="3091545"/>
              <a:ext cx="426575" cy="426575"/>
            </a:xfrm>
            <a:prstGeom prst="mathPlus">
              <a:avLst>
                <a:gd name="adj1" fmla="val 110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5189" y="3118010"/>
              <a:ext cx="1661032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탄생석</a:t>
              </a:r>
              <a:r>
                <a:rPr lang="en-US" altLang="ko-KR" sz="1000" dirty="0" smtClean="0"/>
                <a:t>&amp;</a:t>
              </a:r>
              <a:r>
                <a:rPr lang="ko-KR" altLang="en-US" sz="1000" smtClean="0"/>
                <a:t>갤럭시 </a:t>
              </a:r>
              <a:r>
                <a:rPr lang="ko-KR" altLang="en-US" sz="1000" dirty="0" smtClean="0"/>
                <a:t>획득 확률</a:t>
              </a:r>
              <a:endParaRPr lang="en-US" altLang="ko-KR" sz="1000" dirty="0" smtClean="0"/>
            </a:p>
            <a:p>
              <a:pPr algn="ctr"/>
              <a:r>
                <a:rPr lang="ko-KR" altLang="en-US" sz="1000" dirty="0" smtClean="0"/>
                <a:t>상승</a:t>
              </a:r>
              <a:endParaRPr lang="ko-KR" altLang="en-US" sz="1000" dirty="0"/>
            </a:p>
          </p:txBody>
        </p:sp>
        <p:sp>
          <p:nvSpPr>
            <p:cNvPr id="8" name="등호 7"/>
            <p:cNvSpPr/>
            <p:nvPr/>
          </p:nvSpPr>
          <p:spPr>
            <a:xfrm>
              <a:off x="5474697" y="3144586"/>
              <a:ext cx="320492" cy="320492"/>
            </a:xfrm>
            <a:prstGeom prst="mathEqual">
              <a:avLst>
                <a:gd name="adj1" fmla="val 14604"/>
                <a:gd name="adj2" fmla="val 1176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810278" y="2666817"/>
            <a:ext cx="2482851" cy="1894176"/>
            <a:chOff x="2810278" y="2666817"/>
            <a:chExt cx="2482851" cy="1894176"/>
          </a:xfrm>
        </p:grpSpPr>
        <p:grpSp>
          <p:nvGrpSpPr>
            <p:cNvPr id="21" name="그룹 20"/>
            <p:cNvGrpSpPr/>
            <p:nvPr/>
          </p:nvGrpSpPr>
          <p:grpSpPr>
            <a:xfrm>
              <a:off x="2810278" y="2666817"/>
              <a:ext cx="2482851" cy="1894176"/>
              <a:chOff x="2810278" y="2666817"/>
              <a:chExt cx="2482851" cy="189417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951927" y="2689386"/>
                <a:ext cx="742511" cy="2462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/>
                  <a:t>요정 </a:t>
                </a:r>
                <a:r>
                  <a:rPr lang="ko-KR" altLang="en-US" sz="1000" dirty="0" err="1" smtClean="0"/>
                  <a:t>디노</a:t>
                </a:r>
                <a:endParaRPr lang="ko-KR" altLang="en-US" sz="10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121012" y="2689386"/>
                <a:ext cx="1172117" cy="2462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smtClean="0"/>
                  <a:t>동화 나라 초대권</a:t>
                </a:r>
                <a:endParaRPr lang="ko-KR" altLang="en-US" sz="1000" dirty="0"/>
              </a:p>
            </p:txBody>
          </p:sp>
          <p:sp>
            <p:nvSpPr>
              <p:cNvPr id="12" name="덧셈 기호 11"/>
              <p:cNvSpPr/>
              <p:nvPr/>
            </p:nvSpPr>
            <p:spPr>
              <a:xfrm>
                <a:off x="3762047" y="2666817"/>
                <a:ext cx="291356" cy="291356"/>
              </a:xfrm>
              <a:prstGeom prst="mathPlus">
                <a:avLst>
                  <a:gd name="adj1" fmla="val 1102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10278" y="3545330"/>
                <a:ext cx="2191626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err="1" smtClean="0"/>
                  <a:t>홈가든</a:t>
                </a:r>
                <a:r>
                  <a:rPr lang="ko-KR" altLang="en-US" sz="1000" dirty="0" smtClean="0"/>
                  <a:t> 시즌 </a:t>
                </a:r>
                <a:r>
                  <a:rPr lang="en-US" altLang="ko-KR" sz="1000" dirty="0" smtClean="0"/>
                  <a:t>6 </a:t>
                </a:r>
                <a:r>
                  <a:rPr lang="ko-KR" altLang="en-US" sz="1000" smtClean="0"/>
                  <a:t>작물 씨앗 획득 확률</a:t>
                </a:r>
                <a:endParaRPr lang="en-US" altLang="ko-KR" sz="1000" dirty="0" smtClean="0"/>
              </a:p>
              <a:p>
                <a:pPr algn="ctr"/>
                <a:r>
                  <a:rPr lang="ko-KR" altLang="en-US" sz="1000" dirty="0" smtClean="0"/>
                  <a:t>증가 </a:t>
                </a:r>
                <a:r>
                  <a:rPr lang="ko-KR" altLang="en-US" sz="1000" dirty="0" err="1" smtClean="0"/>
                  <a:t>버프</a:t>
                </a:r>
                <a:r>
                  <a:rPr lang="ko-KR" altLang="en-US" sz="1000" dirty="0" smtClean="0"/>
                  <a:t> 보유 요정 획득</a:t>
                </a:r>
                <a:endParaRPr lang="ko-KR" altLang="en-US" sz="10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654260" y="3945440"/>
                <a:ext cx="503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OR</a:t>
                </a:r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534836" y="4314772"/>
                <a:ext cx="742511" cy="2462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smtClean="0"/>
                  <a:t>조합 실패</a:t>
                </a:r>
                <a:endParaRPr lang="ko-KR" altLang="en-US" sz="1000" dirty="0"/>
              </a:p>
            </p:txBody>
          </p:sp>
          <p:sp>
            <p:nvSpPr>
              <p:cNvPr id="20" name="아래쪽 화살표 19"/>
              <p:cNvSpPr/>
              <p:nvPr/>
            </p:nvSpPr>
            <p:spPr>
              <a:xfrm>
                <a:off x="3705831" y="3034338"/>
                <a:ext cx="400523" cy="43482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" name="꺾인 연결선 2"/>
            <p:cNvCxnSpPr>
              <a:stCxn id="16" idx="1"/>
              <a:endCxn id="10" idx="0"/>
            </p:cNvCxnSpPr>
            <p:nvPr/>
          </p:nvCxnSpPr>
          <p:spPr>
            <a:xfrm rot="10800000">
              <a:off x="3323184" y="2689387"/>
              <a:ext cx="211653" cy="1748497"/>
            </a:xfrm>
            <a:prstGeom prst="bentConnector4">
              <a:avLst>
                <a:gd name="adj1" fmla="val 383415"/>
                <a:gd name="adj2" fmla="val 113074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6471031" y="1745165"/>
            <a:ext cx="3249233" cy="2904977"/>
            <a:chOff x="6471031" y="1745165"/>
            <a:chExt cx="3249233" cy="29049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031" y="1745165"/>
              <a:ext cx="1495425" cy="220027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6759614" y="3236478"/>
              <a:ext cx="1192193" cy="2475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00" dirty="0" smtClean="0">
                  <a:solidFill>
                    <a:schemeClr val="bg1"/>
                  </a:solidFill>
                </a:rPr>
                <a:t>분해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759614" y="3483980"/>
              <a:ext cx="1192193" cy="2475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00" dirty="0" smtClean="0">
                  <a:solidFill>
                    <a:schemeClr val="bg1"/>
                  </a:solidFill>
                </a:rPr>
                <a:t>조합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59614" y="3731482"/>
              <a:ext cx="1192193" cy="2475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00" dirty="0" smtClean="0">
                  <a:solidFill>
                    <a:schemeClr val="bg1"/>
                  </a:solidFill>
                </a:rPr>
                <a:t>요정 </a:t>
              </a:r>
              <a:r>
                <a:rPr lang="ko-KR" altLang="en-US" sz="1000" dirty="0" err="1" smtClean="0">
                  <a:solidFill>
                    <a:schemeClr val="bg1"/>
                  </a:solidFill>
                </a:rPr>
                <a:t>버프</a:t>
              </a:r>
              <a:r>
                <a:rPr lang="ko-KR" altLang="en-US" sz="1000" dirty="0" smtClean="0">
                  <a:solidFill>
                    <a:schemeClr val="bg1"/>
                  </a:solidFill>
                </a:rPr>
                <a:t> 적용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966456" y="3735742"/>
              <a:ext cx="1753808" cy="9144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just"/>
              <a:r>
                <a:rPr lang="ko-KR" altLang="en-US" sz="1000" dirty="0" smtClean="0"/>
                <a:t>요정 </a:t>
              </a:r>
              <a:r>
                <a:rPr lang="ko-KR" altLang="en-US" sz="1000" dirty="0" err="1" smtClean="0"/>
                <a:t>레드</a:t>
              </a:r>
              <a:r>
                <a:rPr lang="ko-KR" altLang="en-US" sz="1000" dirty="0" smtClean="0"/>
                <a:t> </a:t>
              </a:r>
              <a:r>
                <a:rPr lang="en-US" altLang="ko-KR" sz="1000" dirty="0" smtClean="0"/>
                <a:t>(30</a:t>
              </a:r>
              <a:r>
                <a:rPr lang="ko-KR" altLang="en-US" sz="1000" smtClean="0"/>
                <a:t>회 사용 가능</a:t>
              </a:r>
              <a:r>
                <a:rPr lang="en-US" altLang="ko-KR" sz="1000" dirty="0" smtClean="0"/>
                <a:t>)</a:t>
              </a:r>
            </a:p>
            <a:p>
              <a:pPr algn="just"/>
              <a:r>
                <a:rPr lang="ko-KR" altLang="en-US" sz="1000" dirty="0" smtClean="0"/>
                <a:t>요정 그린 </a:t>
              </a:r>
              <a:r>
                <a:rPr lang="en-US" altLang="ko-KR" sz="1000" dirty="0" smtClean="0"/>
                <a:t>(27</a:t>
              </a:r>
              <a:r>
                <a:rPr lang="ko-KR" altLang="en-US" sz="1000"/>
                <a:t>회 사용 가능</a:t>
              </a:r>
              <a:r>
                <a:rPr lang="en-US" altLang="ko-KR" sz="1000" dirty="0" smtClean="0"/>
                <a:t>)</a:t>
              </a:r>
            </a:p>
            <a:p>
              <a:pPr algn="just"/>
              <a:r>
                <a:rPr lang="ko-KR" altLang="en-US" sz="1000" dirty="0" smtClean="0"/>
                <a:t>요정 </a:t>
              </a:r>
              <a:r>
                <a:rPr lang="ko-KR" altLang="en-US" sz="1000" dirty="0" err="1" smtClean="0"/>
                <a:t>옐로</a:t>
              </a:r>
              <a:r>
                <a:rPr lang="ko-KR" altLang="en-US" sz="1000" dirty="0" smtClean="0"/>
                <a:t> </a:t>
              </a:r>
              <a:r>
                <a:rPr lang="en-US" altLang="ko-KR" sz="1000" dirty="0" smtClean="0"/>
                <a:t>(12</a:t>
              </a:r>
              <a:r>
                <a:rPr lang="ko-KR" altLang="en-US" sz="1000"/>
                <a:t>회 사용 가능</a:t>
              </a:r>
              <a:r>
                <a:rPr lang="en-US" altLang="ko-KR" sz="1000" dirty="0" smtClean="0"/>
                <a:t>)</a:t>
              </a:r>
            </a:p>
            <a:p>
              <a:pPr algn="just"/>
              <a:r>
                <a:rPr lang="ko-KR" altLang="en-US" sz="1000" dirty="0" smtClean="0"/>
                <a:t>요정 블루 </a:t>
              </a:r>
              <a:r>
                <a:rPr lang="en-US" altLang="ko-KR" sz="1000" dirty="0" smtClean="0"/>
                <a:t>(30</a:t>
              </a:r>
              <a:r>
                <a:rPr lang="ko-KR" altLang="en-US" sz="1000"/>
                <a:t>회 사용 가능</a:t>
              </a:r>
              <a:r>
                <a:rPr lang="en-US" altLang="ko-KR" sz="1000" dirty="0" smtClean="0"/>
                <a:t>)</a:t>
              </a:r>
            </a:p>
            <a:p>
              <a:pPr algn="just"/>
              <a:r>
                <a:rPr lang="ko-KR" altLang="en-US" sz="1000" dirty="0" smtClean="0"/>
                <a:t>요정 </a:t>
              </a:r>
              <a:r>
                <a:rPr lang="ko-KR" altLang="en-US" sz="1000" dirty="0" err="1" smtClean="0"/>
                <a:t>디노</a:t>
              </a:r>
              <a:r>
                <a:rPr lang="ko-KR" altLang="en-US" sz="1000" dirty="0" smtClean="0"/>
                <a:t> </a:t>
              </a:r>
              <a:r>
                <a:rPr lang="en-US" altLang="ko-KR" sz="1000" dirty="0" smtClean="0"/>
                <a:t>(9</a:t>
              </a:r>
              <a:r>
                <a:rPr lang="ko-KR" altLang="en-US" sz="1000"/>
                <a:t>회 사용 가능</a:t>
              </a:r>
              <a:r>
                <a:rPr lang="en-US" altLang="ko-KR" sz="1000" dirty="0" smtClean="0"/>
                <a:t>)</a:t>
              </a:r>
            </a:p>
            <a:p>
              <a:pPr algn="just"/>
              <a:endParaRPr lang="ko-KR" altLang="en-US" sz="10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9147914" y="101834"/>
            <a:ext cx="1495425" cy="2233819"/>
            <a:chOff x="6471031" y="1745165"/>
            <a:chExt cx="1495425" cy="2233819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031" y="1745165"/>
              <a:ext cx="1495425" cy="2200275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6759614" y="3236478"/>
              <a:ext cx="1192193" cy="2475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00" dirty="0" smtClean="0">
                  <a:solidFill>
                    <a:schemeClr val="bg1"/>
                  </a:solidFill>
                </a:rPr>
                <a:t>분해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759614" y="3483980"/>
              <a:ext cx="1192193" cy="2475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00" dirty="0" smtClean="0">
                  <a:solidFill>
                    <a:schemeClr val="bg1"/>
                  </a:solidFill>
                </a:rPr>
                <a:t>조합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759614" y="3731482"/>
              <a:ext cx="1192193" cy="2475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00" dirty="0" smtClean="0">
                  <a:solidFill>
                    <a:schemeClr val="bg1"/>
                  </a:solidFill>
                </a:rPr>
                <a:t>요정 </a:t>
              </a:r>
              <a:r>
                <a:rPr lang="ko-KR" altLang="en-US" sz="1000" dirty="0" err="1" smtClean="0">
                  <a:solidFill>
                    <a:schemeClr val="bg1"/>
                  </a:solidFill>
                </a:rPr>
                <a:t>버프</a:t>
              </a:r>
              <a:r>
                <a:rPr lang="ko-KR" altLang="en-US" sz="1000" dirty="0" smtClean="0">
                  <a:solidFill>
                    <a:schemeClr val="bg1"/>
                  </a:solidFill>
                </a:rPr>
                <a:t> 적용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707070" y="4581928"/>
            <a:ext cx="3086100" cy="2033491"/>
            <a:chOff x="4707070" y="4581928"/>
            <a:chExt cx="3086100" cy="2033491"/>
          </a:xfrm>
        </p:grpSpPr>
        <p:pic>
          <p:nvPicPr>
            <p:cNvPr id="30" name="Picture 3" descr="C:\Users\myungsun\Desktop\칼무리\K-6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2" t="28687" r="6873" b="30415"/>
            <a:stretch/>
          </p:blipFill>
          <p:spPr bwMode="auto">
            <a:xfrm>
              <a:off x="4707070" y="4581928"/>
              <a:ext cx="3086100" cy="203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5113070" y="5360840"/>
              <a:ext cx="2304605" cy="488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현재 등록된 요정이 없습니다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요정을 구매하시겠습니까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?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097817" y="6002443"/>
              <a:ext cx="2304605" cy="488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488543" y="6077594"/>
              <a:ext cx="913879" cy="33786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예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113331" y="6077594"/>
              <a:ext cx="913879" cy="33786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아니요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582433" y="4216813"/>
            <a:ext cx="455269" cy="609437"/>
            <a:chOff x="1582433" y="4216813"/>
            <a:chExt cx="455269" cy="609437"/>
          </a:xfrm>
        </p:grpSpPr>
        <p:sp>
          <p:nvSpPr>
            <p:cNvPr id="37" name="오른쪽 화살표 36"/>
            <p:cNvSpPr/>
            <p:nvPr/>
          </p:nvSpPr>
          <p:spPr>
            <a:xfrm rot="13500000">
              <a:off x="1620249" y="4281972"/>
              <a:ext cx="482612" cy="3522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2433" y="4556235"/>
              <a:ext cx="270015" cy="270015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5402432" y="743650"/>
            <a:ext cx="3086100" cy="2033491"/>
            <a:chOff x="4707070" y="4581928"/>
            <a:chExt cx="3086100" cy="2033491"/>
          </a:xfrm>
        </p:grpSpPr>
        <p:pic>
          <p:nvPicPr>
            <p:cNvPr id="40" name="Picture 3" descr="C:\Users\myungsun\Desktop\칼무리\K-6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2" t="28687" r="6873" b="30415"/>
            <a:stretch/>
          </p:blipFill>
          <p:spPr bwMode="auto">
            <a:xfrm>
              <a:off x="4707070" y="4581928"/>
              <a:ext cx="3086100" cy="203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5113070" y="5360840"/>
              <a:ext cx="2304605" cy="488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요정 이름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)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의 버프가 모두 소진되었습니다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다시 충전하시겠습니까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?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097817" y="6002443"/>
              <a:ext cx="2304605" cy="488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488543" y="6077594"/>
              <a:ext cx="913879" cy="33786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</a:rPr>
                <a:t>예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113331" y="6077594"/>
              <a:ext cx="913879" cy="33786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아니요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38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3" y="2120901"/>
            <a:ext cx="714375" cy="704850"/>
          </a:xfrm>
          <a:prstGeom prst="rect">
            <a:avLst/>
          </a:prstGeom>
        </p:spPr>
      </p:pic>
      <p:grpSp>
        <p:nvGrpSpPr>
          <p:cNvPr id="105" name="그룹 104"/>
          <p:cNvGrpSpPr/>
          <p:nvPr/>
        </p:nvGrpSpPr>
        <p:grpSpPr>
          <a:xfrm>
            <a:off x="3416300" y="171450"/>
            <a:ext cx="5915025" cy="6324600"/>
            <a:chOff x="3416300" y="171450"/>
            <a:chExt cx="5915025" cy="63246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 r="47067" b="2849"/>
            <a:stretch/>
          </p:blipFill>
          <p:spPr>
            <a:xfrm>
              <a:off x="3481259" y="171450"/>
              <a:ext cx="4729291" cy="6324600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3870324" y="813869"/>
              <a:ext cx="1019176" cy="1019175"/>
            </a:xfrm>
            <a:prstGeom prst="roundRect">
              <a:avLst>
                <a:gd name="adj" fmla="val 48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6" t="27237" r="47138" b="68319"/>
            <a:stretch/>
          </p:blipFill>
          <p:spPr>
            <a:xfrm>
              <a:off x="5015866" y="1286667"/>
              <a:ext cx="3188334" cy="29718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6" t="27237" r="47067" b="68319"/>
            <a:stretch/>
          </p:blipFill>
          <p:spPr>
            <a:xfrm>
              <a:off x="5015866" y="1583847"/>
              <a:ext cx="3194684" cy="29718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4" t="26579" r="47280" b="68151"/>
            <a:stretch/>
          </p:blipFill>
          <p:spPr>
            <a:xfrm>
              <a:off x="5143501" y="742949"/>
              <a:ext cx="3048000" cy="3524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7002" y="236859"/>
              <a:ext cx="1420491" cy="23319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57591" y="211848"/>
              <a:ext cx="2879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mtClean="0">
                  <a:solidFill>
                    <a:schemeClr val="bg1"/>
                  </a:solidFill>
                </a:rPr>
                <a:t>신규 헬퍼 이름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)</a:t>
              </a:r>
              <a:r>
                <a:rPr lang="ko-KR" altLang="en-US" smtClean="0">
                  <a:solidFill>
                    <a:schemeClr val="bg1"/>
                  </a:solidFill>
                </a:rPr>
                <a:t> 컨트롤러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72029" y="561092"/>
              <a:ext cx="33153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* </a:t>
              </a:r>
              <a:r>
                <a:rPr lang="ko-KR" altLang="en-US" sz="800">
                  <a:solidFill>
                    <a:schemeClr val="bg1"/>
                  </a:solidFill>
                </a:rPr>
                <a:t>요정과 작물을 선택하시면 해당 작물에 요정의 버프가 적용됩니다</a:t>
              </a:r>
              <a:r>
                <a:rPr lang="en-US" altLang="ko-KR" sz="8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19" name="1/2 액자 18"/>
            <p:cNvSpPr/>
            <p:nvPr/>
          </p:nvSpPr>
          <p:spPr>
            <a:xfrm rot="13500000">
              <a:off x="7897937" y="872736"/>
              <a:ext cx="101294" cy="101294"/>
            </a:xfrm>
            <a:prstGeom prst="halfFrame">
              <a:avLst>
                <a:gd name="adj1" fmla="val 8333"/>
                <a:gd name="adj2" fmla="val 9375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3567747" y="2188673"/>
              <a:ext cx="4538028" cy="1025345"/>
              <a:chOff x="1462722" y="2188673"/>
              <a:chExt cx="4538028" cy="1025345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510174" y="2365248"/>
                <a:ext cx="4490576" cy="848770"/>
                <a:chOff x="1600790" y="2188937"/>
                <a:chExt cx="4291644" cy="811170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1865" b="46320"/>
                <a:stretch/>
              </p:blipFill>
              <p:spPr>
                <a:xfrm>
                  <a:off x="1600790" y="2192263"/>
                  <a:ext cx="2609778" cy="807844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4190680" y="2188937"/>
                  <a:ext cx="850877" cy="807844"/>
                </a:xfrm>
                <a:prstGeom prst="rect">
                  <a:avLst/>
                </a:prstGeom>
              </p:spPr>
            </p:pic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5041557" y="2192263"/>
                  <a:ext cx="850877" cy="807844"/>
                </a:xfrm>
                <a:prstGeom prst="rect">
                  <a:avLst/>
                </a:prstGeom>
              </p:spPr>
            </p:pic>
          </p:grpSp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1462722" y="2188673"/>
                <a:ext cx="301957" cy="323850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1629645" y="2249718"/>
                <a:ext cx="790601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</a:t>
                </a:r>
                <a:r>
                  <a:rPr lang="ko-KR" altLang="en-US" sz="800" dirty="0" smtClean="0">
                    <a:solidFill>
                      <a:schemeClr val="bg1"/>
                    </a:solidFill>
                  </a:rPr>
                  <a:t> 노동자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3320097" y="2198198"/>
                <a:ext cx="301957" cy="323850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3487020" y="2259243"/>
                <a:ext cx="772969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알바노동노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…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76" r="47067" b="34758"/>
            <a:stretch/>
          </p:blipFill>
          <p:spPr>
            <a:xfrm>
              <a:off x="3481259" y="3609547"/>
              <a:ext cx="4729291" cy="2124076"/>
            </a:xfrm>
            <a:prstGeom prst="rect">
              <a:avLst/>
            </a:prstGeom>
          </p:spPr>
        </p:pic>
        <p:grpSp>
          <p:nvGrpSpPr>
            <p:cNvPr id="54" name="그룹 53"/>
            <p:cNvGrpSpPr/>
            <p:nvPr/>
          </p:nvGrpSpPr>
          <p:grpSpPr>
            <a:xfrm>
              <a:off x="3598448" y="3274726"/>
              <a:ext cx="4492517" cy="1025345"/>
              <a:chOff x="1510174" y="2188673"/>
              <a:chExt cx="4492517" cy="1025345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1510174" y="2365248"/>
                <a:ext cx="4490576" cy="848770"/>
                <a:chOff x="1600790" y="2188937"/>
                <a:chExt cx="4291644" cy="811170"/>
              </a:xfrm>
            </p:grpSpPr>
            <p:pic>
              <p:nvPicPr>
                <p:cNvPr id="65" name="그림 6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1865" b="46320"/>
                <a:stretch/>
              </p:blipFill>
              <p:spPr>
                <a:xfrm>
                  <a:off x="1600790" y="2192263"/>
                  <a:ext cx="2609778" cy="807844"/>
                </a:xfrm>
                <a:prstGeom prst="rect">
                  <a:avLst/>
                </a:prstGeom>
              </p:spPr>
            </p:pic>
            <p:pic>
              <p:nvPicPr>
                <p:cNvPr id="66" name="그림 65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4190680" y="2188937"/>
                  <a:ext cx="850877" cy="807844"/>
                </a:xfrm>
                <a:prstGeom prst="rect">
                  <a:avLst/>
                </a:prstGeom>
              </p:spPr>
            </p:pic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5041557" y="2192263"/>
                  <a:ext cx="850877" cy="807844"/>
                </a:xfrm>
                <a:prstGeom prst="rect">
                  <a:avLst/>
                </a:prstGeom>
              </p:spPr>
            </p:pic>
          </p:grpSp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5101272" y="2188673"/>
                <a:ext cx="301957" cy="32385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5268195" y="2249718"/>
                <a:ext cx="734496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나는 </a:t>
                </a:r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알바다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8" name="그림 5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2453322" y="2198198"/>
                <a:ext cx="301957" cy="323850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2620245" y="2259243"/>
                <a:ext cx="688009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</a:t>
                </a:r>
                <a:r>
                  <a:rPr lang="ko-KR" altLang="en-US" sz="800" dirty="0" smtClean="0">
                    <a:solidFill>
                      <a:schemeClr val="bg1"/>
                    </a:solidFill>
                  </a:rPr>
                  <a:t> 노동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4276725" y="2426798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183374" y="2426798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105747" y="2436831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012396" y="2436831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904095" y="2426798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259033" y="3515187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165682" y="3515187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088055" y="3525220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994704" y="3525220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886403" y="3515187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http://icons.iconarchive.com/icons/hopstarter/sleek-xp-basic/24/Ok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825" y="2339975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http://icons.iconarchive.com/icons/hopstarter/sleek-xp-basic/24/Ok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225" y="2368550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http://icons.iconarchive.com/icons/hopstarter/sleek-xp-basic/24/Ok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1306" y="3451301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http://icons.iconarchive.com/icons/hopstarter/sleek-xp-basic/24/Ok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581" y="3451301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직사각형 77"/>
            <p:cNvSpPr/>
            <p:nvPr/>
          </p:nvSpPr>
          <p:spPr>
            <a:xfrm>
              <a:off x="4831491" y="6010275"/>
              <a:ext cx="2028825" cy="36195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적용 </a:t>
              </a:r>
              <a:r>
                <a:rPr lang="en-US" altLang="ko-KR" dirty="0" smtClean="0"/>
                <a:t>(4/10)</a:t>
              </a:r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7479" y="934663"/>
              <a:ext cx="819150" cy="828675"/>
            </a:xfrm>
            <a:prstGeom prst="rect">
              <a:avLst/>
            </a:prstGeom>
          </p:spPr>
        </p:pic>
        <p:sp>
          <p:nvSpPr>
            <p:cNvPr id="84" name="사각형 설명선 83"/>
            <p:cNvSpPr/>
            <p:nvPr/>
          </p:nvSpPr>
          <p:spPr>
            <a:xfrm>
              <a:off x="8416925" y="1042676"/>
              <a:ext cx="914400" cy="612648"/>
            </a:xfrm>
            <a:prstGeom prst="wedgeRectCallout">
              <a:avLst>
                <a:gd name="adj1" fmla="val -64236"/>
                <a:gd name="adj2" fmla="val -20419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요정 선택 및 확인 </a:t>
              </a:r>
              <a:r>
                <a:rPr lang="en-US" altLang="ko-KR" sz="1200" dirty="0" smtClean="0"/>
                <a:t>UI</a:t>
              </a:r>
              <a:endParaRPr lang="ko-KR" altLang="en-US" sz="120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165682" y="847498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smtClean="0">
                  <a:solidFill>
                    <a:schemeClr val="bg1"/>
                  </a:solidFill>
                </a:rPr>
                <a:t>요정 </a:t>
              </a:r>
              <a:r>
                <a:rPr lang="ko-KR" altLang="en-US" sz="800" dirty="0" err="1" smtClean="0">
                  <a:solidFill>
                    <a:schemeClr val="bg1"/>
                  </a:solidFill>
                </a:rPr>
                <a:t>레드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119874" y="1179131"/>
              <a:ext cx="2904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</a:rPr>
                <a:t>선택하신 작물에 </a:t>
              </a:r>
              <a:r>
                <a:rPr lang="ko-KR" altLang="en-US" sz="800" dirty="0" err="1" smtClean="0">
                  <a:solidFill>
                    <a:schemeClr val="bg1"/>
                  </a:solidFill>
                </a:rPr>
                <a:t>홈가든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 획득 경험치 증가 </a:t>
              </a:r>
              <a:r>
                <a:rPr lang="ko-KR" altLang="en-US" sz="800" dirty="0" err="1" smtClean="0">
                  <a:solidFill>
                    <a:schemeClr val="bg1"/>
                  </a:solidFill>
                </a:rPr>
                <a:t>버프가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 걸립니다</a:t>
              </a:r>
              <a:r>
                <a:rPr lang="en-US" altLang="ko-KR" sz="800" dirty="0" smtClean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6922359" y="1820847"/>
              <a:ext cx="1183416" cy="26352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/>
                <a:t>특수 능력 충전</a:t>
              </a:r>
              <a:endParaRPr lang="ko-KR" altLang="en-US" sz="11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148263" y="829310"/>
              <a:ext cx="3027362" cy="27459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775575" y="829310"/>
              <a:ext cx="398245" cy="27459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8263" y="1164914"/>
              <a:ext cx="3027362" cy="5876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416300" y="755648"/>
              <a:ext cx="4845049" cy="1358901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사각형 설명선 93"/>
            <p:cNvSpPr/>
            <p:nvPr/>
          </p:nvSpPr>
          <p:spPr>
            <a:xfrm>
              <a:off x="8413935" y="3660159"/>
              <a:ext cx="914400" cy="612648"/>
            </a:xfrm>
            <a:prstGeom prst="wedgeRectCallout">
              <a:avLst>
                <a:gd name="adj1" fmla="val -64236"/>
                <a:gd name="adj2" fmla="val -20419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작물 선택 </a:t>
              </a:r>
              <a:r>
                <a:rPr lang="en-US" altLang="ko-KR" sz="1200" dirty="0" smtClean="0"/>
                <a:t>UI</a:t>
              </a:r>
              <a:endParaRPr lang="ko-KR" altLang="en-US" sz="1200"/>
            </a:p>
          </p:txBody>
        </p:sp>
        <p:sp>
          <p:nvSpPr>
            <p:cNvPr id="95" name="사각형 설명선 94"/>
            <p:cNvSpPr/>
            <p:nvPr/>
          </p:nvSpPr>
          <p:spPr>
            <a:xfrm>
              <a:off x="7011485" y="6024613"/>
              <a:ext cx="914400" cy="314385"/>
            </a:xfrm>
            <a:prstGeom prst="wedgeRectCallout">
              <a:avLst>
                <a:gd name="adj1" fmla="val -64236"/>
                <a:gd name="adj2" fmla="val -20419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적용 버튼</a:t>
              </a:r>
              <a:endParaRPr lang="ko-KR" altLang="en-US" sz="1200"/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3609334" y="4329786"/>
              <a:ext cx="4492517" cy="1025345"/>
              <a:chOff x="1510174" y="2188673"/>
              <a:chExt cx="4492517" cy="1025345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1510174" y="2365248"/>
                <a:ext cx="4490576" cy="848770"/>
                <a:chOff x="1600790" y="2188937"/>
                <a:chExt cx="4291644" cy="811170"/>
              </a:xfrm>
            </p:grpSpPr>
            <p:pic>
              <p:nvPicPr>
                <p:cNvPr id="102" name="그림 10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1865" b="46320"/>
                <a:stretch/>
              </p:blipFill>
              <p:spPr>
                <a:xfrm>
                  <a:off x="1600790" y="2192263"/>
                  <a:ext cx="2609778" cy="807844"/>
                </a:xfrm>
                <a:prstGeom prst="rect">
                  <a:avLst/>
                </a:prstGeom>
              </p:spPr>
            </p:pic>
            <p:pic>
              <p:nvPicPr>
                <p:cNvPr id="103" name="그림 10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4190680" y="2188937"/>
                  <a:ext cx="850877" cy="807844"/>
                </a:xfrm>
                <a:prstGeom prst="rect">
                  <a:avLst/>
                </a:prstGeom>
              </p:spPr>
            </p:pic>
            <p:pic>
              <p:nvPicPr>
                <p:cNvPr id="104" name="그림 103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5041557" y="2192263"/>
                  <a:ext cx="850877" cy="807844"/>
                </a:xfrm>
                <a:prstGeom prst="rect">
                  <a:avLst/>
                </a:prstGeom>
              </p:spPr>
            </p:pic>
          </p:grpSp>
          <p:pic>
            <p:nvPicPr>
              <p:cNvPr id="98" name="그림 9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5101272" y="2188673"/>
                <a:ext cx="301957" cy="323850"/>
              </a:xfrm>
              <a:prstGeom prst="rect">
                <a:avLst/>
              </a:prstGeom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5268195" y="2249718"/>
                <a:ext cx="734496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나는 </a:t>
                </a:r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알바다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2453322" y="2198198"/>
                <a:ext cx="301957" cy="323850"/>
              </a:xfrm>
              <a:prstGeom prst="rect">
                <a:avLst/>
              </a:prstGeom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2620245" y="2259243"/>
                <a:ext cx="688009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</a:t>
                </a:r>
                <a:r>
                  <a:rPr lang="ko-KR" altLang="en-US" sz="800" dirty="0" smtClean="0">
                    <a:solidFill>
                      <a:schemeClr val="bg1"/>
                    </a:solidFill>
                  </a:rPr>
                  <a:t> 노동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8102139" y="2178207"/>
              <a:ext cx="97298" cy="36082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8102139" y="2262951"/>
              <a:ext cx="97298" cy="10774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416300" y="2191141"/>
              <a:ext cx="4845049" cy="36533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7" name="직사각형 176"/>
          <p:cNvSpPr/>
          <p:nvPr/>
        </p:nvSpPr>
        <p:spPr>
          <a:xfrm>
            <a:off x="655057" y="5170676"/>
            <a:ext cx="2028825" cy="36195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적용 </a:t>
            </a:r>
            <a:r>
              <a:rPr lang="en-US" altLang="ko-KR" dirty="0" smtClean="0"/>
              <a:t>(0/0)</a:t>
            </a:r>
            <a:endParaRPr lang="ko-KR" altLang="en-US"/>
          </a:p>
        </p:txBody>
      </p:sp>
      <p:grpSp>
        <p:nvGrpSpPr>
          <p:cNvPr id="107" name="그룹 106"/>
          <p:cNvGrpSpPr/>
          <p:nvPr/>
        </p:nvGrpSpPr>
        <p:grpSpPr>
          <a:xfrm>
            <a:off x="9807512" y="2084373"/>
            <a:ext cx="2028825" cy="1873401"/>
            <a:chOff x="9807512" y="2084373"/>
            <a:chExt cx="2028825" cy="1873401"/>
          </a:xfrm>
        </p:grpSpPr>
        <p:sp>
          <p:nvSpPr>
            <p:cNvPr id="178" name="직사각형 177"/>
            <p:cNvSpPr/>
            <p:nvPr/>
          </p:nvSpPr>
          <p:spPr>
            <a:xfrm>
              <a:off x="9807512" y="2848588"/>
              <a:ext cx="2028825" cy="36195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적용 </a:t>
              </a:r>
              <a:r>
                <a:rPr lang="en-US" altLang="ko-KR" dirty="0" smtClean="0"/>
                <a:t>(4/15)</a:t>
              </a:r>
              <a:endParaRPr lang="ko-KR" altLang="en-US"/>
            </a:p>
          </p:txBody>
        </p:sp>
        <p:sp>
          <p:nvSpPr>
            <p:cNvPr id="179" name="사각형 설명선 178"/>
            <p:cNvSpPr/>
            <p:nvPr/>
          </p:nvSpPr>
          <p:spPr>
            <a:xfrm>
              <a:off x="10400909" y="3345126"/>
              <a:ext cx="1061650" cy="612648"/>
            </a:xfrm>
            <a:prstGeom prst="wedgeRectCallout">
              <a:avLst>
                <a:gd name="adj1" fmla="val -2330"/>
                <a:gd name="adj2" fmla="val -79499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선택한 작물 개수</a:t>
              </a:r>
              <a:endParaRPr lang="ko-KR" altLang="en-US" sz="1200" dirty="0"/>
            </a:p>
          </p:txBody>
        </p:sp>
        <p:sp>
          <p:nvSpPr>
            <p:cNvPr id="180" name="사각형 설명선 179"/>
            <p:cNvSpPr/>
            <p:nvPr/>
          </p:nvSpPr>
          <p:spPr>
            <a:xfrm>
              <a:off x="10629386" y="2084373"/>
              <a:ext cx="1061650" cy="612648"/>
            </a:xfrm>
            <a:prstGeom prst="wedgeRectCallout">
              <a:avLst>
                <a:gd name="adj1" fmla="val 6642"/>
                <a:gd name="adj2" fmla="val 86857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요정 보유 </a:t>
              </a:r>
              <a:r>
                <a:rPr lang="ko-KR" altLang="en-US" sz="1200" dirty="0" err="1" smtClean="0"/>
                <a:t>버프</a:t>
              </a:r>
              <a:r>
                <a:rPr lang="ko-KR" altLang="en-US" sz="1200" dirty="0" smtClean="0"/>
                <a:t> 개수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30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1149" y="123758"/>
            <a:ext cx="6336984" cy="2000317"/>
            <a:chOff x="2851149" y="123758"/>
            <a:chExt cx="6336984" cy="200031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05" r="47067" b="68234"/>
            <a:stretch/>
          </p:blipFill>
          <p:spPr>
            <a:xfrm>
              <a:off x="3481259" y="561975"/>
              <a:ext cx="4729291" cy="1562100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3870324" y="813869"/>
              <a:ext cx="1019176" cy="1019175"/>
            </a:xfrm>
            <a:prstGeom prst="roundRect">
              <a:avLst>
                <a:gd name="adj" fmla="val 48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6" t="27237" r="47138" b="68319"/>
            <a:stretch/>
          </p:blipFill>
          <p:spPr>
            <a:xfrm>
              <a:off x="5015866" y="1286667"/>
              <a:ext cx="3188334" cy="29718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6" t="27237" r="47067" b="68319"/>
            <a:stretch/>
          </p:blipFill>
          <p:spPr>
            <a:xfrm>
              <a:off x="5015866" y="1583847"/>
              <a:ext cx="3194684" cy="29718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4" t="26579" r="47280" b="68151"/>
            <a:stretch/>
          </p:blipFill>
          <p:spPr>
            <a:xfrm>
              <a:off x="5143501" y="742949"/>
              <a:ext cx="3048000" cy="3524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72029" y="561092"/>
              <a:ext cx="331533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*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요정과 </a:t>
              </a:r>
              <a:r>
                <a:rPr lang="ko-KR" altLang="en-US" sz="800" dirty="0">
                  <a:solidFill>
                    <a:schemeClr val="bg1"/>
                  </a:solidFill>
                </a:rPr>
                <a:t>작물을 선택하시면 해당 작물에 요정의 </a:t>
              </a:r>
              <a:r>
                <a:rPr lang="ko-KR" altLang="en-US" sz="800" dirty="0" err="1">
                  <a:solidFill>
                    <a:schemeClr val="bg1"/>
                  </a:solidFill>
                </a:rPr>
                <a:t>버프가</a:t>
              </a:r>
              <a:r>
                <a:rPr lang="ko-KR" altLang="en-US" sz="800" dirty="0">
                  <a:solidFill>
                    <a:schemeClr val="bg1"/>
                  </a:solidFill>
                </a:rPr>
                <a:t> 적용됩니다</a:t>
              </a:r>
              <a:r>
                <a:rPr lang="en-US" altLang="ko-KR" sz="800" dirty="0">
                  <a:solidFill>
                    <a:schemeClr val="bg1"/>
                  </a:solidFill>
                </a:rPr>
                <a:t>.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9" name="1/2 액자 18"/>
            <p:cNvSpPr/>
            <p:nvPr/>
          </p:nvSpPr>
          <p:spPr>
            <a:xfrm rot="13500000">
              <a:off x="7897937" y="872736"/>
              <a:ext cx="101294" cy="101294"/>
            </a:xfrm>
            <a:prstGeom prst="halfFrame">
              <a:avLst>
                <a:gd name="adj1" fmla="val 8333"/>
                <a:gd name="adj2" fmla="val 9375"/>
              </a:avLst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7479" y="934663"/>
              <a:ext cx="819150" cy="828675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5165682" y="847498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smtClean="0">
                  <a:solidFill>
                    <a:schemeClr val="bg1"/>
                  </a:solidFill>
                </a:rPr>
                <a:t>요정 </a:t>
              </a:r>
              <a:r>
                <a:rPr lang="ko-KR" altLang="en-US" sz="800" dirty="0" err="1" smtClean="0">
                  <a:solidFill>
                    <a:schemeClr val="bg1"/>
                  </a:solidFill>
                </a:rPr>
                <a:t>레드</a:t>
              </a:r>
              <a:endParaRPr lang="en-US" altLang="ko-KR" sz="8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119874" y="1179131"/>
              <a:ext cx="2904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</a:rPr>
                <a:t>선택하신 작물에 </a:t>
              </a:r>
              <a:r>
                <a:rPr lang="ko-KR" altLang="en-US" sz="800" dirty="0" err="1" smtClean="0">
                  <a:solidFill>
                    <a:schemeClr val="bg1"/>
                  </a:solidFill>
                </a:rPr>
                <a:t>홈가든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 획득 경험치 증가 </a:t>
              </a:r>
              <a:r>
                <a:rPr lang="ko-KR" altLang="en-US" sz="800" dirty="0" err="1" smtClean="0">
                  <a:solidFill>
                    <a:schemeClr val="bg1"/>
                  </a:solidFill>
                </a:rPr>
                <a:t>버프가</a:t>
              </a:r>
              <a:r>
                <a:rPr lang="ko-KR" altLang="en-US" sz="800" dirty="0" smtClean="0">
                  <a:solidFill>
                    <a:schemeClr val="bg1"/>
                  </a:solidFill>
                </a:rPr>
                <a:t> 걸립니다</a:t>
              </a:r>
              <a:r>
                <a:rPr lang="en-US" altLang="ko-KR" sz="800" dirty="0" smtClean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6922359" y="1820847"/>
              <a:ext cx="1183416" cy="26352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/>
                <a:t>특수 능력 충전</a:t>
              </a:r>
              <a:endParaRPr lang="ko-KR" altLang="en-US" sz="11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148263" y="829310"/>
              <a:ext cx="3027362" cy="27459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775575" y="829310"/>
              <a:ext cx="398245" cy="27459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8263" y="1164914"/>
              <a:ext cx="3027362" cy="58768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 설명선 82"/>
            <p:cNvSpPr/>
            <p:nvPr/>
          </p:nvSpPr>
          <p:spPr>
            <a:xfrm>
              <a:off x="8273733" y="756618"/>
              <a:ext cx="914400" cy="612648"/>
            </a:xfrm>
            <a:prstGeom prst="wedgeRectCallout">
              <a:avLst>
                <a:gd name="adj1" fmla="val -64236"/>
                <a:gd name="adj2" fmla="val -20419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요정 선택 </a:t>
              </a:r>
              <a:r>
                <a:rPr lang="ko-KR" altLang="en-US" sz="1200" dirty="0" err="1" smtClean="0"/>
                <a:t>콤보</a:t>
              </a:r>
              <a:r>
                <a:rPr lang="ko-KR" altLang="en-US" sz="1200" dirty="0" smtClean="0"/>
                <a:t> 박스</a:t>
              </a:r>
              <a:endParaRPr lang="ko-KR" altLang="en-US" sz="1200" dirty="0"/>
            </a:p>
          </p:txBody>
        </p:sp>
        <p:sp>
          <p:nvSpPr>
            <p:cNvPr id="107" name="사각형 설명선 106"/>
            <p:cNvSpPr/>
            <p:nvPr/>
          </p:nvSpPr>
          <p:spPr>
            <a:xfrm>
              <a:off x="8273733" y="1426113"/>
              <a:ext cx="914400" cy="612648"/>
            </a:xfrm>
            <a:prstGeom prst="wedgeRectCallout">
              <a:avLst>
                <a:gd name="adj1" fmla="val -69445"/>
                <a:gd name="adj2" fmla="val -34412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요정 특수 능력 설명</a:t>
              </a:r>
              <a:endParaRPr lang="ko-KR" altLang="en-US" sz="1200" dirty="0"/>
            </a:p>
          </p:txBody>
        </p:sp>
        <p:sp>
          <p:nvSpPr>
            <p:cNvPr id="108" name="사각형 설명선 107"/>
            <p:cNvSpPr/>
            <p:nvPr/>
          </p:nvSpPr>
          <p:spPr>
            <a:xfrm>
              <a:off x="2851149" y="1420657"/>
              <a:ext cx="914400" cy="612648"/>
            </a:xfrm>
            <a:prstGeom prst="wedgeRectCallout">
              <a:avLst>
                <a:gd name="adj1" fmla="val 67013"/>
                <a:gd name="adj2" fmla="val -3285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요정</a:t>
              </a:r>
              <a:endParaRPr lang="en-US" altLang="ko-KR" sz="1200" dirty="0" smtClean="0"/>
            </a:p>
            <a:p>
              <a:pPr algn="ctr"/>
              <a:r>
                <a:rPr lang="ko-KR" altLang="en-US" sz="1200" smtClean="0"/>
                <a:t>이미지</a:t>
              </a:r>
              <a:endParaRPr lang="ko-KR" altLang="en-US" sz="1200" dirty="0"/>
            </a:p>
          </p:txBody>
        </p:sp>
        <p:sp>
          <p:nvSpPr>
            <p:cNvPr id="109" name="사각형 설명선 108"/>
            <p:cNvSpPr/>
            <p:nvPr/>
          </p:nvSpPr>
          <p:spPr>
            <a:xfrm>
              <a:off x="5015866" y="1859630"/>
              <a:ext cx="1738535" cy="234348"/>
            </a:xfrm>
            <a:prstGeom prst="wedgeRectCallout">
              <a:avLst>
                <a:gd name="adj1" fmla="val 63178"/>
                <a:gd name="adj2" fmla="val -24728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특수 능력 충전 버튼</a:t>
              </a:r>
              <a:endParaRPr lang="ko-KR" altLang="en-US" sz="1200" dirty="0"/>
            </a:p>
          </p:txBody>
        </p:sp>
        <p:sp>
          <p:nvSpPr>
            <p:cNvPr id="110" name="사각형 설명선 109"/>
            <p:cNvSpPr/>
            <p:nvPr/>
          </p:nvSpPr>
          <p:spPr>
            <a:xfrm>
              <a:off x="3765549" y="123758"/>
              <a:ext cx="914400" cy="325329"/>
            </a:xfrm>
            <a:prstGeom prst="wedgeRectCallout">
              <a:avLst>
                <a:gd name="adj1" fmla="val -17361"/>
                <a:gd name="adj2" fmla="val 84982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smtClean="0"/>
                <a:t>UI </a:t>
              </a:r>
              <a:r>
                <a:rPr lang="ko-KR" altLang="en-US" sz="1200" smtClean="0"/>
                <a:t>설명</a:t>
              </a:r>
              <a:endParaRPr lang="ko-KR" altLang="en-US" sz="12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515872" y="2330485"/>
            <a:ext cx="4738521" cy="1562983"/>
            <a:chOff x="3046578" y="3492511"/>
            <a:chExt cx="4738521" cy="1562983"/>
          </a:xfrm>
        </p:grpSpPr>
        <p:grpSp>
          <p:nvGrpSpPr>
            <p:cNvPr id="111" name="그룹 110"/>
            <p:cNvGrpSpPr/>
            <p:nvPr/>
          </p:nvGrpSpPr>
          <p:grpSpPr>
            <a:xfrm>
              <a:off x="3046578" y="3492511"/>
              <a:ext cx="4738521" cy="1562983"/>
              <a:chOff x="3472029" y="561092"/>
              <a:chExt cx="4738521" cy="1562983"/>
            </a:xfrm>
          </p:grpSpPr>
          <p:pic>
            <p:nvPicPr>
              <p:cNvPr id="112" name="그림 11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05" r="47067" b="68234"/>
              <a:stretch/>
            </p:blipFill>
            <p:spPr>
              <a:xfrm>
                <a:off x="3481259" y="561975"/>
                <a:ext cx="4729291" cy="1562100"/>
              </a:xfrm>
              <a:prstGeom prst="rect">
                <a:avLst/>
              </a:prstGeom>
            </p:spPr>
          </p:pic>
          <p:sp>
            <p:nvSpPr>
              <p:cNvPr id="113" name="모서리가 둥근 직사각형 112"/>
              <p:cNvSpPr/>
              <p:nvPr/>
            </p:nvSpPr>
            <p:spPr>
              <a:xfrm>
                <a:off x="3870324" y="813869"/>
                <a:ext cx="1019176" cy="1019175"/>
              </a:xfrm>
              <a:prstGeom prst="roundRect">
                <a:avLst>
                  <a:gd name="adj" fmla="val 48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4" name="그림 11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76" t="27237" r="47138" b="68319"/>
              <a:stretch/>
            </p:blipFill>
            <p:spPr>
              <a:xfrm>
                <a:off x="5015866" y="1286667"/>
                <a:ext cx="3188334" cy="297180"/>
              </a:xfrm>
              <a:prstGeom prst="rect">
                <a:avLst/>
              </a:prstGeom>
            </p:spPr>
          </p:pic>
          <p:pic>
            <p:nvPicPr>
              <p:cNvPr id="115" name="그림 11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76" t="27237" r="47067" b="68319"/>
              <a:stretch/>
            </p:blipFill>
            <p:spPr>
              <a:xfrm>
                <a:off x="5015866" y="1583847"/>
                <a:ext cx="3194684" cy="297180"/>
              </a:xfrm>
              <a:prstGeom prst="rect">
                <a:avLst/>
              </a:prstGeom>
            </p:spPr>
          </p:pic>
          <p:pic>
            <p:nvPicPr>
              <p:cNvPr id="116" name="그림 11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04" t="26579" r="47280" b="68151"/>
              <a:stretch/>
            </p:blipFill>
            <p:spPr>
              <a:xfrm>
                <a:off x="5143501" y="742949"/>
                <a:ext cx="3048000" cy="352425"/>
              </a:xfrm>
              <a:prstGeom prst="rect">
                <a:avLst/>
              </a:prstGeom>
            </p:spPr>
          </p:pic>
          <p:sp>
            <p:nvSpPr>
              <p:cNvPr id="117" name="TextBox 116"/>
              <p:cNvSpPr txBox="1"/>
              <p:nvPr/>
            </p:nvSpPr>
            <p:spPr>
              <a:xfrm>
                <a:off x="3472029" y="561092"/>
                <a:ext cx="33153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>
                    <a:solidFill>
                      <a:schemeClr val="bg1"/>
                    </a:solidFill>
                  </a:rPr>
                  <a:t>* </a:t>
                </a:r>
                <a:r>
                  <a:rPr lang="ko-KR" altLang="en-US" sz="800">
                    <a:solidFill>
                      <a:schemeClr val="bg1"/>
                    </a:solidFill>
                  </a:rPr>
                  <a:t>요정과 작물을 선택하시면 해당 작물에 요정의 버프가 적용됩니다</a:t>
                </a:r>
                <a:r>
                  <a:rPr lang="en-US" altLang="ko-KR" sz="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sp>
            <p:nvSpPr>
              <p:cNvPr id="118" name="1/2 액자 117"/>
              <p:cNvSpPr/>
              <p:nvPr/>
            </p:nvSpPr>
            <p:spPr>
              <a:xfrm rot="13500000">
                <a:off x="7897937" y="872736"/>
                <a:ext cx="101294" cy="101294"/>
              </a:xfrm>
              <a:prstGeom prst="halfFrame">
                <a:avLst>
                  <a:gd name="adj1" fmla="val 8333"/>
                  <a:gd name="adj2" fmla="val 9375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19" name="그림 1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7479" y="934663"/>
                <a:ext cx="819150" cy="828675"/>
              </a:xfrm>
              <a:prstGeom prst="rect">
                <a:avLst/>
              </a:prstGeom>
            </p:spPr>
          </p:pic>
          <p:sp>
            <p:nvSpPr>
              <p:cNvPr id="120" name="TextBox 119"/>
              <p:cNvSpPr txBox="1"/>
              <p:nvPr/>
            </p:nvSpPr>
            <p:spPr>
              <a:xfrm>
                <a:off x="5165682" y="847498"/>
                <a:ext cx="63190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smtClean="0">
                    <a:solidFill>
                      <a:schemeClr val="bg1"/>
                    </a:solidFill>
                  </a:rPr>
                  <a:t>요정 </a:t>
                </a:r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레드</a:t>
                </a:r>
                <a:endParaRPr lang="en-US" altLang="ko-KR" sz="8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5119874" y="1179131"/>
                <a:ext cx="6319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요정 그린</a:t>
                </a:r>
                <a:endParaRPr lang="en-US" altLang="ko-KR" sz="800" dirty="0" smtClean="0">
                  <a:solidFill>
                    <a:schemeClr val="bg1"/>
                  </a:solidFill>
                </a:endParaRPr>
              </a:p>
              <a:p>
                <a:r>
                  <a:rPr lang="ko-KR" altLang="en-US" sz="800" dirty="0" smtClean="0">
                    <a:solidFill>
                      <a:schemeClr val="bg1">
                        <a:lumMod val="65000"/>
                      </a:schemeClr>
                    </a:solidFill>
                  </a:rPr>
                  <a:t>요정 </a:t>
                </a:r>
                <a:r>
                  <a:rPr lang="ko-KR" altLang="en-US" sz="80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옐로</a:t>
                </a:r>
                <a:endParaRPr lang="en-US" altLang="ko-KR" sz="8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ko-KR" altLang="en-US" sz="800" dirty="0" smtClean="0">
                    <a:solidFill>
                      <a:schemeClr val="bg1">
                        <a:lumMod val="65000"/>
                      </a:schemeClr>
                    </a:solidFill>
                  </a:rPr>
                  <a:t>요정 블루</a:t>
                </a:r>
                <a:endParaRPr lang="en-US" altLang="ko-KR" sz="8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요정 </a:t>
                </a:r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디노</a:t>
                </a:r>
                <a:endParaRPr lang="en-US" altLang="ko-KR" sz="8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6922359" y="1820847"/>
                <a:ext cx="1183416" cy="26352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smtClean="0"/>
                  <a:t>특수 능력 충전</a:t>
                </a:r>
                <a:endParaRPr lang="ko-KR" altLang="en-US" sz="1100" dirty="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5148263" y="829310"/>
                <a:ext cx="3027362" cy="27459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7775575" y="829310"/>
                <a:ext cx="398245" cy="27459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5148263" y="1103905"/>
                <a:ext cx="3027362" cy="64869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1" name="사각형 설명선 130"/>
            <p:cNvSpPr/>
            <p:nvPr/>
          </p:nvSpPr>
          <p:spPr>
            <a:xfrm>
              <a:off x="5446205" y="4245869"/>
              <a:ext cx="2307145" cy="612648"/>
            </a:xfrm>
            <a:prstGeom prst="wedgeRectCallout">
              <a:avLst>
                <a:gd name="adj1" fmla="val -56497"/>
                <a:gd name="adj2" fmla="val -31302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smtClean="0"/>
                <a:t>현재 사용하고 있지 않은 요정은 비활성화 처리하며 </a:t>
              </a:r>
              <a:r>
                <a:rPr lang="ko-KR" altLang="en-US" sz="900" smtClean="0"/>
                <a:t>비활성화된 요정을 클릭하면 해당 요정을 구매하는 상점이 열린다</a:t>
              </a:r>
              <a:r>
                <a:rPr lang="en-US" altLang="ko-KR" sz="900" dirty="0" smtClean="0"/>
                <a:t>.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534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81259" y="1693253"/>
            <a:ext cx="5495570" cy="4145572"/>
            <a:chOff x="3481259" y="1693253"/>
            <a:chExt cx="5495570" cy="41455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40" r="47067" b="12678"/>
            <a:stretch/>
          </p:blipFill>
          <p:spPr>
            <a:xfrm>
              <a:off x="3481259" y="2095500"/>
              <a:ext cx="4729291" cy="3743325"/>
            </a:xfrm>
            <a:prstGeom prst="rect">
              <a:avLst/>
            </a:prstGeom>
          </p:spPr>
        </p:pic>
        <p:grpSp>
          <p:nvGrpSpPr>
            <p:cNvPr id="53" name="그룹 52"/>
            <p:cNvGrpSpPr/>
            <p:nvPr/>
          </p:nvGrpSpPr>
          <p:grpSpPr>
            <a:xfrm>
              <a:off x="3567747" y="2188673"/>
              <a:ext cx="4538028" cy="1025345"/>
              <a:chOff x="1462722" y="2188673"/>
              <a:chExt cx="4538028" cy="1025345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1510174" y="2365248"/>
                <a:ext cx="4490576" cy="848770"/>
                <a:chOff x="1600790" y="2188937"/>
                <a:chExt cx="4291644" cy="811170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1865" b="46320"/>
                <a:stretch/>
              </p:blipFill>
              <p:spPr>
                <a:xfrm>
                  <a:off x="1600790" y="2192263"/>
                  <a:ext cx="2609778" cy="807844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4190680" y="2188937"/>
                  <a:ext cx="850877" cy="807844"/>
                </a:xfrm>
                <a:prstGeom prst="rect">
                  <a:avLst/>
                </a:prstGeom>
              </p:spPr>
            </p:pic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5041557" y="2192263"/>
                  <a:ext cx="850877" cy="807844"/>
                </a:xfrm>
                <a:prstGeom prst="rect">
                  <a:avLst/>
                </a:prstGeom>
              </p:spPr>
            </p:pic>
          </p:grpSp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1462722" y="2188673"/>
                <a:ext cx="301957" cy="323850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1629645" y="2249718"/>
                <a:ext cx="790601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</a:t>
                </a:r>
                <a:r>
                  <a:rPr lang="ko-KR" altLang="en-US" sz="800" dirty="0" smtClean="0">
                    <a:solidFill>
                      <a:schemeClr val="bg1"/>
                    </a:solidFill>
                  </a:rPr>
                  <a:t> 노동자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3320097" y="2198198"/>
                <a:ext cx="301957" cy="323850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3487020" y="2259243"/>
                <a:ext cx="772969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알바노동노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…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76" r="47067" b="34758"/>
            <a:stretch/>
          </p:blipFill>
          <p:spPr>
            <a:xfrm>
              <a:off x="3481259" y="3609547"/>
              <a:ext cx="4729291" cy="2124076"/>
            </a:xfrm>
            <a:prstGeom prst="rect">
              <a:avLst/>
            </a:prstGeom>
          </p:spPr>
        </p:pic>
        <p:grpSp>
          <p:nvGrpSpPr>
            <p:cNvPr id="54" name="그룹 53"/>
            <p:cNvGrpSpPr/>
            <p:nvPr/>
          </p:nvGrpSpPr>
          <p:grpSpPr>
            <a:xfrm>
              <a:off x="3598448" y="3274726"/>
              <a:ext cx="4492517" cy="1025345"/>
              <a:chOff x="1510174" y="2188673"/>
              <a:chExt cx="4492517" cy="1025345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1510174" y="2365248"/>
                <a:ext cx="4490576" cy="848770"/>
                <a:chOff x="1600790" y="2188937"/>
                <a:chExt cx="4291644" cy="811170"/>
              </a:xfrm>
            </p:grpSpPr>
            <p:pic>
              <p:nvPicPr>
                <p:cNvPr id="65" name="그림 6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1865" b="46320"/>
                <a:stretch/>
              </p:blipFill>
              <p:spPr>
                <a:xfrm>
                  <a:off x="1600790" y="2192263"/>
                  <a:ext cx="2609778" cy="807844"/>
                </a:xfrm>
                <a:prstGeom prst="rect">
                  <a:avLst/>
                </a:prstGeom>
              </p:spPr>
            </p:pic>
            <p:pic>
              <p:nvPicPr>
                <p:cNvPr id="66" name="그림 6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4190680" y="2188937"/>
                  <a:ext cx="850877" cy="807844"/>
                </a:xfrm>
                <a:prstGeom prst="rect">
                  <a:avLst/>
                </a:prstGeom>
              </p:spPr>
            </p:pic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5041557" y="2192263"/>
                  <a:ext cx="850877" cy="807844"/>
                </a:xfrm>
                <a:prstGeom prst="rect">
                  <a:avLst/>
                </a:prstGeom>
              </p:spPr>
            </p:pic>
          </p:grpSp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5101272" y="2188673"/>
                <a:ext cx="301957" cy="32385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5268195" y="2249718"/>
                <a:ext cx="734496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나는 </a:t>
                </a:r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알바다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8" name="그림 5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2453322" y="2198198"/>
                <a:ext cx="301957" cy="323850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2620245" y="2259243"/>
                <a:ext cx="688009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</a:t>
                </a:r>
                <a:r>
                  <a:rPr lang="ko-KR" altLang="en-US" sz="800" dirty="0" smtClean="0">
                    <a:solidFill>
                      <a:schemeClr val="bg1"/>
                    </a:solidFill>
                  </a:rPr>
                  <a:t> 노동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4276725" y="2426798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183374" y="2426798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105747" y="2436831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7012396" y="2436831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904095" y="2426798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259033" y="3515187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165682" y="3515187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088055" y="3525220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994704" y="3525220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886403" y="3515187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http://icons.iconarchive.com/icons/hopstarter/sleek-xp-basic/24/Ok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3825" y="2339975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http://icons.iconarchive.com/icons/hopstarter/sleek-xp-basic/24/Ok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8225" y="2368550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http://icons.iconarchive.com/icons/hopstarter/sleek-xp-basic/24/Ok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1306" y="3451301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http://icons.iconarchive.com/icons/hopstarter/sleek-xp-basic/24/Ok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581" y="3451301"/>
              <a:ext cx="228600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6" name="그룹 95"/>
            <p:cNvGrpSpPr/>
            <p:nvPr/>
          </p:nvGrpSpPr>
          <p:grpSpPr>
            <a:xfrm>
              <a:off x="3609334" y="4329786"/>
              <a:ext cx="4492517" cy="1025345"/>
              <a:chOff x="1510174" y="2188673"/>
              <a:chExt cx="4492517" cy="1025345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1510174" y="2365248"/>
                <a:ext cx="4490576" cy="848770"/>
                <a:chOff x="1600790" y="2188937"/>
                <a:chExt cx="4291644" cy="811170"/>
              </a:xfrm>
            </p:grpSpPr>
            <p:pic>
              <p:nvPicPr>
                <p:cNvPr id="102" name="그림 10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1865" b="46320"/>
                <a:stretch/>
              </p:blipFill>
              <p:spPr>
                <a:xfrm>
                  <a:off x="1600790" y="2192263"/>
                  <a:ext cx="2609778" cy="807844"/>
                </a:xfrm>
                <a:prstGeom prst="rect">
                  <a:avLst/>
                </a:prstGeom>
              </p:spPr>
            </p:pic>
            <p:pic>
              <p:nvPicPr>
                <p:cNvPr id="103" name="그림 10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4190680" y="2188937"/>
                  <a:ext cx="850877" cy="807844"/>
                </a:xfrm>
                <a:prstGeom prst="rect">
                  <a:avLst/>
                </a:prstGeom>
              </p:spPr>
            </p:pic>
            <p:pic>
              <p:nvPicPr>
                <p:cNvPr id="104" name="그림 10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029" t="36678" r="29569" b="46320"/>
                <a:stretch/>
              </p:blipFill>
              <p:spPr>
                <a:xfrm>
                  <a:off x="5041557" y="2192263"/>
                  <a:ext cx="850877" cy="807844"/>
                </a:xfrm>
                <a:prstGeom prst="rect">
                  <a:avLst/>
                </a:prstGeom>
              </p:spPr>
            </p:pic>
          </p:grpSp>
          <p:pic>
            <p:nvPicPr>
              <p:cNvPr id="98" name="그림 9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5101272" y="2188673"/>
                <a:ext cx="301957" cy="323850"/>
              </a:xfrm>
              <a:prstGeom prst="rect">
                <a:avLst/>
              </a:prstGeom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5268195" y="2249718"/>
                <a:ext cx="734496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나는 </a:t>
                </a:r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알바다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64"/>
              <a:stretch/>
            </p:blipFill>
            <p:spPr>
              <a:xfrm>
                <a:off x="2453322" y="2198198"/>
                <a:ext cx="301957" cy="323850"/>
              </a:xfrm>
              <a:prstGeom prst="rect">
                <a:avLst/>
              </a:prstGeom>
            </p:spPr>
          </p:pic>
          <p:sp>
            <p:nvSpPr>
              <p:cNvPr id="101" name="TextBox 100"/>
              <p:cNvSpPr txBox="1"/>
              <p:nvPr/>
            </p:nvSpPr>
            <p:spPr>
              <a:xfrm>
                <a:off x="2620245" y="2259243"/>
                <a:ext cx="688009" cy="21544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800" dirty="0" err="1" smtClean="0">
                    <a:solidFill>
                      <a:schemeClr val="bg1"/>
                    </a:solidFill>
                  </a:rPr>
                  <a:t>알바</a:t>
                </a:r>
                <a:r>
                  <a:rPr lang="ko-KR" altLang="en-US" sz="800" dirty="0" smtClean="0">
                    <a:solidFill>
                      <a:schemeClr val="bg1"/>
                    </a:solidFill>
                  </a:rPr>
                  <a:t> 노동</a:t>
                </a:r>
                <a:r>
                  <a:rPr lang="en-US" altLang="ko-KR" sz="800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직사각형 91"/>
            <p:cNvSpPr/>
            <p:nvPr/>
          </p:nvSpPr>
          <p:spPr>
            <a:xfrm>
              <a:off x="8102139" y="2178207"/>
              <a:ext cx="97298" cy="36082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8102139" y="2262951"/>
              <a:ext cx="97298" cy="10774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 설명선 82"/>
            <p:cNvSpPr/>
            <p:nvPr/>
          </p:nvSpPr>
          <p:spPr>
            <a:xfrm>
              <a:off x="6894210" y="1846175"/>
              <a:ext cx="914400" cy="445165"/>
            </a:xfrm>
            <a:prstGeom prst="wedgeRectCallout">
              <a:avLst>
                <a:gd name="adj1" fmla="val -28819"/>
                <a:gd name="adj2" fmla="val 7131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작물 선택 </a:t>
              </a:r>
              <a:r>
                <a:rPr lang="ko-KR" altLang="en-US" sz="1200" dirty="0" err="1" smtClean="0"/>
                <a:t>체커</a:t>
              </a:r>
              <a:endParaRPr lang="ko-KR" altLang="en-US" sz="1200" dirty="0"/>
            </a:p>
          </p:txBody>
        </p:sp>
        <p:sp>
          <p:nvSpPr>
            <p:cNvPr id="107" name="사각형 설명선 106"/>
            <p:cNvSpPr/>
            <p:nvPr/>
          </p:nvSpPr>
          <p:spPr>
            <a:xfrm>
              <a:off x="4277568" y="1693253"/>
              <a:ext cx="1101135" cy="574171"/>
            </a:xfrm>
            <a:prstGeom prst="wedgeRectCallout">
              <a:avLst>
                <a:gd name="adj1" fmla="val -16319"/>
                <a:gd name="adj2" fmla="val 75589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작물 이미지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및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작물 이름</a:t>
              </a:r>
              <a:endParaRPr lang="ko-KR" altLang="en-US" sz="1200" dirty="0"/>
            </a:p>
          </p:txBody>
        </p:sp>
        <p:sp>
          <p:nvSpPr>
            <p:cNvPr id="108" name="사각형 설명선 107"/>
            <p:cNvSpPr/>
            <p:nvPr/>
          </p:nvSpPr>
          <p:spPr>
            <a:xfrm>
              <a:off x="5438405" y="1924896"/>
              <a:ext cx="914400" cy="266184"/>
            </a:xfrm>
            <a:prstGeom prst="wedgeRectCallout">
              <a:avLst>
                <a:gd name="adj1" fmla="val -17361"/>
                <a:gd name="adj2" fmla="val 86324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err="1" smtClean="0"/>
                <a:t>알바</a:t>
              </a:r>
              <a:r>
                <a:rPr lang="ko-KR" altLang="en-US" sz="1200"/>
                <a:t> </a:t>
              </a:r>
              <a:r>
                <a:rPr lang="ko-KR" altLang="en-US" sz="1200" smtClean="0"/>
                <a:t>표시</a:t>
              </a:r>
              <a:endParaRPr lang="en-US" altLang="ko-KR" sz="1200" dirty="0" smtClean="0"/>
            </a:p>
          </p:txBody>
        </p:sp>
        <p:sp>
          <p:nvSpPr>
            <p:cNvPr id="94" name="사각형 설명선 93"/>
            <p:cNvSpPr/>
            <p:nvPr/>
          </p:nvSpPr>
          <p:spPr>
            <a:xfrm>
              <a:off x="8289826" y="3000961"/>
              <a:ext cx="687003" cy="285805"/>
            </a:xfrm>
            <a:prstGeom prst="wedgeRectCallout">
              <a:avLst>
                <a:gd name="adj1" fmla="val -64236"/>
                <a:gd name="adj2" fmla="val -20419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스크롤</a:t>
              </a:r>
              <a:endParaRPr lang="ko-KR" altLang="en-US" sz="120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835713" y="2031148"/>
            <a:ext cx="951652" cy="1012340"/>
            <a:chOff x="1835713" y="2031148"/>
            <a:chExt cx="951652" cy="1012340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29" t="36678" r="29569" b="46320"/>
            <a:stretch/>
          </p:blipFill>
          <p:spPr>
            <a:xfrm>
              <a:off x="1897047" y="2198198"/>
              <a:ext cx="890318" cy="845290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164"/>
            <a:stretch/>
          </p:blipFill>
          <p:spPr>
            <a:xfrm>
              <a:off x="1835713" y="2031148"/>
              <a:ext cx="301957" cy="323850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2002636" y="2092193"/>
              <a:ext cx="772969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800" dirty="0" err="1" smtClean="0">
                  <a:solidFill>
                    <a:srgbClr val="FF0000"/>
                  </a:solidFill>
                </a:rPr>
                <a:t>알바노동노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…</a:t>
              </a:r>
              <a:endParaRPr lang="ko-KR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584304" y="2269781"/>
              <a:ext cx="183052" cy="1830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998967" y="-16953"/>
            <a:ext cx="4013429" cy="1662845"/>
            <a:chOff x="2998967" y="-16953"/>
            <a:chExt cx="4013429" cy="166284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67" y="-16953"/>
              <a:ext cx="1553515" cy="1653101"/>
            </a:xfrm>
            <a:prstGeom prst="rect">
              <a:avLst/>
            </a:prstGeom>
          </p:spPr>
        </p:pic>
        <p:sp>
          <p:nvSpPr>
            <p:cNvPr id="118" name="사각형 설명선 117"/>
            <p:cNvSpPr/>
            <p:nvPr/>
          </p:nvSpPr>
          <p:spPr>
            <a:xfrm>
              <a:off x="3088721" y="957962"/>
              <a:ext cx="687003" cy="285805"/>
            </a:xfrm>
            <a:prstGeom prst="wedgeRectCallout">
              <a:avLst>
                <a:gd name="adj1" fmla="val 63318"/>
                <a:gd name="adj2" fmla="val -13754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/>
                <a:t>클릭</a:t>
              </a:r>
              <a:endParaRPr lang="ko-KR" altLang="en-US" sz="1200" dirty="0"/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8881" y="-7209"/>
              <a:ext cx="1553515" cy="1653101"/>
            </a:xfrm>
            <a:prstGeom prst="rect">
              <a:avLst/>
            </a:prstGeom>
          </p:spPr>
        </p:pic>
        <p:pic>
          <p:nvPicPr>
            <p:cNvPr id="120" name="Picture 2" descr="http://icons.iconarchive.com/icons/hopstarter/sleek-xp-basic/24/Ok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444" y="368694"/>
              <a:ext cx="276606" cy="276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오른쪽 화살표 14"/>
            <p:cNvSpPr/>
            <p:nvPr/>
          </p:nvSpPr>
          <p:spPr>
            <a:xfrm>
              <a:off x="4635202" y="715646"/>
              <a:ext cx="77499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오른쪽 화살표 120"/>
            <p:cNvSpPr/>
            <p:nvPr/>
          </p:nvSpPr>
          <p:spPr>
            <a:xfrm rot="14400000">
              <a:off x="3817428" y="855596"/>
              <a:ext cx="568207" cy="42436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374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483" y="-1560513"/>
            <a:ext cx="1800225" cy="2543175"/>
          </a:xfrm>
          <a:prstGeom prst="rect">
            <a:avLst/>
          </a:prstGeom>
        </p:spPr>
      </p:pic>
      <p:pic>
        <p:nvPicPr>
          <p:cNvPr id="2060" name="Picture 12" descr="musberina:  Catstronau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708" y="-1560513"/>
            <a:ext cx="2221741" cy="287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10612578" y="2747962"/>
            <a:ext cx="914400" cy="9144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34551" y="60324"/>
            <a:ext cx="10167741" cy="5439957"/>
            <a:chOff x="434551" y="60324"/>
            <a:chExt cx="10167741" cy="5439957"/>
          </a:xfrm>
        </p:grpSpPr>
        <p:pic>
          <p:nvPicPr>
            <p:cNvPr id="2062" name="Picture 14" descr="Scuba Diver Boston Terrier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3" r="4881" b="63230"/>
            <a:stretch/>
          </p:blipFill>
          <p:spPr bwMode="auto">
            <a:xfrm>
              <a:off x="7512049" y="1605149"/>
              <a:ext cx="1989659" cy="1004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This is a gallery-quality giclée art print on 100% cotton rag archival paper, printed with archival inks.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99" t="3308" r="25883" b="28848"/>
            <a:stretch/>
          </p:blipFill>
          <p:spPr bwMode="auto">
            <a:xfrm>
              <a:off x="8302624" y="2609850"/>
              <a:ext cx="1390650" cy="1952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Need a simple, last minute Halloween Costume for your toddler? Before I was even pregnant, I saw a photo of little trick-or-treat divers on Pinterest. The kids in the photo were much older than my… #halloweencostumekids #halloweencostumes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34" t="23090" r="48966" b="39554"/>
            <a:stretch/>
          </p:blipFill>
          <p:spPr bwMode="auto">
            <a:xfrm>
              <a:off x="7512049" y="2609850"/>
              <a:ext cx="790575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그룹 14"/>
            <p:cNvGrpSpPr/>
            <p:nvPr/>
          </p:nvGrpSpPr>
          <p:grpSpPr>
            <a:xfrm>
              <a:off x="434551" y="60324"/>
              <a:ext cx="6485361" cy="5439957"/>
              <a:chOff x="434551" y="60324"/>
              <a:chExt cx="6485361" cy="543995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4937" y="1757362"/>
                <a:ext cx="1704975" cy="2714625"/>
              </a:xfrm>
              <a:prstGeom prst="rect">
                <a:avLst/>
              </a:prstGeom>
            </p:spPr>
          </p:pic>
          <p:pic>
            <p:nvPicPr>
              <p:cNvPr id="2050" name="Picture 2" descr="어비스리움 웰시 코기에 대한 이미지 검색결과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219" y="3270249"/>
                <a:ext cx="4438650" cy="1314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어비스리움 웰시 코기에 대한 이미지 검색결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0926" y="372638"/>
                <a:ext cx="2585299" cy="2585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5743" y="2957937"/>
                <a:ext cx="2143125" cy="2143125"/>
              </a:xfrm>
              <a:prstGeom prst="rect">
                <a:avLst/>
              </a:prstGeom>
            </p:spPr>
          </p:pic>
          <p:pic>
            <p:nvPicPr>
              <p:cNvPr id="2058" name="Picture 10" descr="❤ Blippo.com Kawaii Shop ❤ — onedayfour: cats cats cats Making them into...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21" t="18235" r="24914" b="26155"/>
              <a:stretch/>
            </p:blipFill>
            <p:spPr bwMode="auto">
              <a:xfrm>
                <a:off x="434551" y="60324"/>
                <a:ext cx="1476375" cy="3209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" name="직선 화살표 연결선 9"/>
              <p:cNvCxnSpPr>
                <a:endCxn id="11" idx="2"/>
              </p:cNvCxnSpPr>
              <p:nvPr/>
            </p:nvCxnSpPr>
            <p:spPr>
              <a:xfrm>
                <a:off x="4777000" y="2564699"/>
                <a:ext cx="85036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타원 10"/>
              <p:cNvSpPr/>
              <p:nvPr/>
            </p:nvSpPr>
            <p:spPr>
              <a:xfrm>
                <a:off x="5627366" y="2107499"/>
                <a:ext cx="914400" cy="9144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5744" y="5130949"/>
                <a:ext cx="48301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둥글고 투명한 형태의 어항을 뒤집어 쓴 느낌</a:t>
                </a:r>
                <a:endParaRPr lang="ko-KR" altLang="en-US" dirty="0"/>
              </a:p>
            </p:txBody>
          </p:sp>
        </p:grpSp>
        <p:cxnSp>
          <p:nvCxnSpPr>
            <p:cNvPr id="23" name="직선 화살표 연결선 22"/>
            <p:cNvCxnSpPr/>
            <p:nvPr/>
          </p:nvCxnSpPr>
          <p:spPr>
            <a:xfrm flipH="1">
              <a:off x="6419850" y="2917474"/>
              <a:ext cx="937999" cy="3527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002956" y="4584700"/>
              <a:ext cx="45993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등에 작고 귀여우며 고양이 귀가 달려 있는</a:t>
              </a:r>
              <a:endParaRPr lang="en-US" altLang="ko-KR" dirty="0" smtClean="0"/>
            </a:p>
            <a:p>
              <a:r>
                <a:rPr lang="ko-KR" altLang="en-US" smtClean="0"/>
                <a:t>산소통을 매고 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188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420</Words>
  <Application>Microsoft Office PowerPoint</Application>
  <PresentationFormat>와이드스크린</PresentationFormat>
  <Paragraphs>161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신규 헬퍼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신규 헬퍼</dc:title>
  <dc:creator>안명선</dc:creator>
  <cp:lastModifiedBy>안명선</cp:lastModifiedBy>
  <cp:revision>37</cp:revision>
  <dcterms:created xsi:type="dcterms:W3CDTF">2018-03-20T08:03:21Z</dcterms:created>
  <dcterms:modified xsi:type="dcterms:W3CDTF">2018-06-04T13:52:50Z</dcterms:modified>
</cp:coreProperties>
</file>